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7" r:id="rId4"/>
    <p:sldMasterId id="214748366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Lst>
  <p:sldSz cy="5143500" cx="9144000"/>
  <p:notesSz cx="6858000" cy="9144000"/>
  <p:embeddedFontLst>
    <p:embeddedFont>
      <p:font typeface="Roboto"/>
      <p:regular r:id="rId29"/>
      <p:bold r:id="rId30"/>
      <p:italic r:id="rId31"/>
      <p:boldItalic r:id="rId3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font" Target="fonts/Roboto-regular.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Roboto-italic.fntdata"/><Relationship Id="rId30" Type="http://schemas.openxmlformats.org/officeDocument/2006/relationships/font" Target="fonts/Roboto-bold.fntdata"/><Relationship Id="rId11" Type="http://schemas.openxmlformats.org/officeDocument/2006/relationships/slide" Target="slides/slide5.xml"/><Relationship Id="rId10" Type="http://schemas.openxmlformats.org/officeDocument/2006/relationships/slide" Target="slides/slide4.xml"/><Relationship Id="rId32" Type="http://schemas.openxmlformats.org/officeDocument/2006/relationships/font" Target="fonts/Roboto-boldItalic.fntdata"/><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23c5a447c87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23c5a447c87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23c547ed848_1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23c547ed848_1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1e1f2553899_2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1e1f2553899_2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23c547ed848_1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23c547ed848_1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23c5a447c87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23c5a447c87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23c5a447c87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23c5a447c87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23c547ed848_3_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8" name="Google Shape;258;g23c547ed848_3_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t/>
            </a:r>
            <a:endParaRPr sz="600"/>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23c547ed848_9_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2" name="Google Shape;272;g23c547ed848_9_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t/>
            </a:r>
            <a:endParaRPr sz="600"/>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23c547ed848_9_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2" name="Google Shape;282;g23c547ed848_9_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sz="900">
                <a:solidFill>
                  <a:schemeClr val="dk1"/>
                </a:solidFill>
              </a:rPr>
              <a:t>We have used two unsupervised ML methods to develop clustering, which was to find out certain insights from clustering methods as well as examine the fitness of two unsupervised ML methods in the process.</a:t>
            </a:r>
            <a:endParaRPr b="1" sz="900">
              <a:solidFill>
                <a:schemeClr val="dk1"/>
              </a:solidFill>
            </a:endParaRPr>
          </a:p>
          <a:p>
            <a:pPr indent="0" lvl="0" marL="0" rtl="0" algn="l">
              <a:lnSpc>
                <a:spcPct val="150000"/>
              </a:lnSpc>
              <a:spcBef>
                <a:spcPts val="0"/>
              </a:spcBef>
              <a:spcAft>
                <a:spcPts val="0"/>
              </a:spcAft>
              <a:buNone/>
            </a:pPr>
            <a:r>
              <a:rPr b="1" lang="en" sz="900">
                <a:solidFill>
                  <a:schemeClr val="dk1"/>
                </a:solidFill>
              </a:rPr>
              <a:t>DBSCAN and K-means clustering methods were used for the analyses. Both of the methods are commonly used for clustering.</a:t>
            </a:r>
            <a:endParaRPr b="1" sz="900">
              <a:solidFill>
                <a:schemeClr val="dk1"/>
              </a:solidFill>
            </a:endParaRPr>
          </a:p>
          <a:p>
            <a:pPr indent="0" lvl="0" marL="0" rtl="0" algn="l">
              <a:lnSpc>
                <a:spcPct val="150000"/>
              </a:lnSpc>
              <a:spcBef>
                <a:spcPts val="0"/>
              </a:spcBef>
              <a:spcAft>
                <a:spcPts val="0"/>
              </a:spcAft>
              <a:buNone/>
            </a:pPr>
            <a:r>
              <a:rPr b="1" lang="en" sz="900">
                <a:solidFill>
                  <a:schemeClr val="dk1"/>
                </a:solidFill>
              </a:rPr>
              <a:t>Threshold: The number of visitors annually (3.13, 7.5, 16.2, more than 16.2)</a:t>
            </a:r>
            <a:endParaRPr sz="600"/>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23c547ed848_12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23c547ed848_12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1e1f2553899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1e1f2553899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23c547ed848_12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23c547ed848_12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23c547ed848_12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23c547ed848_12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224bc11c444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224bc11c444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1e1f2553899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1e1f2553899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1e1f2553899_2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1e1f2553899_2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23c547ed848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23c547ed848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1e1f2553899_2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1e1f2553899_2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1e1f2553899_2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1e1f2553899_2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1e1f2553899_2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1e1f2553899_2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224bc11c444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224bc11c444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flipH="1">
            <a:off x="8246400" y="4245925"/>
            <a:ext cx="897600" cy="8976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8246400" y="4245875"/>
            <a:ext cx="897600" cy="897600"/>
          </a:xfrm>
          <a:prstGeom prst="round1Rect">
            <a:avLst>
              <a:gd fmla="val 16667" name="adj"/>
            </a:avLst>
          </a:prstGeom>
          <a:solidFill>
            <a:schemeClr val="lt1">
              <a:alpha val="680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ph type="ctrTitle"/>
          </p:nvPr>
        </p:nvSpPr>
        <p:spPr>
          <a:xfrm>
            <a:off x="390525" y="1819275"/>
            <a:ext cx="8222100" cy="933600"/>
          </a:xfrm>
          <a:prstGeom prst="rect">
            <a:avLst/>
          </a:prstGeom>
        </p:spPr>
        <p:txBody>
          <a:bodyPr anchorCtr="0" anchor="b"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13" name="Google Shape;13;p2"/>
          <p:cNvSpPr txBox="1"/>
          <p:nvPr>
            <p:ph idx="1" type="subTitle"/>
          </p:nvPr>
        </p:nvSpPr>
        <p:spPr>
          <a:xfrm>
            <a:off x="390525" y="2789130"/>
            <a:ext cx="8222100" cy="4329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p:txBody>
      </p:sp>
      <p:sp>
        <p:nvSpPr>
          <p:cNvPr id="14" name="Google Shape;14;p2"/>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4"/>
        </a:solidFill>
      </p:bgPr>
    </p:bg>
    <p:spTree>
      <p:nvGrpSpPr>
        <p:cNvPr id="57" name="Shape 57"/>
        <p:cNvGrpSpPr/>
        <p:nvPr/>
      </p:nvGrpSpPr>
      <p:grpSpPr>
        <a:xfrm>
          <a:off x="0" y="0"/>
          <a:ext cx="0" cy="0"/>
          <a:chOff x="0" y="0"/>
          <a:chExt cx="0" cy="0"/>
        </a:xfrm>
      </p:grpSpPr>
      <p:sp>
        <p:nvSpPr>
          <p:cNvPr id="58" name="Google Shape;58;p11"/>
          <p:cNvSpPr txBox="1"/>
          <p:nvPr>
            <p:ph hasCustomPrompt="1" type="title"/>
          </p:nvPr>
        </p:nvSpPr>
        <p:spPr>
          <a:xfrm>
            <a:off x="475500" y="1258525"/>
            <a:ext cx="8222100" cy="19635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dk2"/>
              </a:buClr>
              <a:buSzPts val="12000"/>
              <a:buNone/>
              <a:defRPr sz="12000">
                <a:solidFill>
                  <a:schemeClr val="dk2"/>
                </a:solidFill>
              </a:defRPr>
            </a:lvl1pPr>
            <a:lvl2pPr lvl="1" algn="ctr">
              <a:spcBef>
                <a:spcPts val="0"/>
              </a:spcBef>
              <a:spcAft>
                <a:spcPts val="0"/>
              </a:spcAft>
              <a:buClr>
                <a:schemeClr val="dk2"/>
              </a:buClr>
              <a:buSzPts val="12000"/>
              <a:buNone/>
              <a:defRPr sz="12000">
                <a:solidFill>
                  <a:schemeClr val="dk2"/>
                </a:solidFill>
              </a:defRPr>
            </a:lvl2pPr>
            <a:lvl3pPr lvl="2" algn="ctr">
              <a:spcBef>
                <a:spcPts val="0"/>
              </a:spcBef>
              <a:spcAft>
                <a:spcPts val="0"/>
              </a:spcAft>
              <a:buClr>
                <a:schemeClr val="dk2"/>
              </a:buClr>
              <a:buSzPts val="12000"/>
              <a:buNone/>
              <a:defRPr sz="12000">
                <a:solidFill>
                  <a:schemeClr val="dk2"/>
                </a:solidFill>
              </a:defRPr>
            </a:lvl3pPr>
            <a:lvl4pPr lvl="3" algn="ctr">
              <a:spcBef>
                <a:spcPts val="0"/>
              </a:spcBef>
              <a:spcAft>
                <a:spcPts val="0"/>
              </a:spcAft>
              <a:buClr>
                <a:schemeClr val="dk2"/>
              </a:buClr>
              <a:buSzPts val="12000"/>
              <a:buNone/>
              <a:defRPr sz="12000">
                <a:solidFill>
                  <a:schemeClr val="dk2"/>
                </a:solidFill>
              </a:defRPr>
            </a:lvl4pPr>
            <a:lvl5pPr lvl="4" algn="ctr">
              <a:spcBef>
                <a:spcPts val="0"/>
              </a:spcBef>
              <a:spcAft>
                <a:spcPts val="0"/>
              </a:spcAft>
              <a:buClr>
                <a:schemeClr val="dk2"/>
              </a:buClr>
              <a:buSzPts val="12000"/>
              <a:buNone/>
              <a:defRPr sz="12000">
                <a:solidFill>
                  <a:schemeClr val="dk2"/>
                </a:solidFill>
              </a:defRPr>
            </a:lvl5pPr>
            <a:lvl6pPr lvl="5" algn="ctr">
              <a:spcBef>
                <a:spcPts val="0"/>
              </a:spcBef>
              <a:spcAft>
                <a:spcPts val="0"/>
              </a:spcAft>
              <a:buClr>
                <a:schemeClr val="dk2"/>
              </a:buClr>
              <a:buSzPts val="12000"/>
              <a:buNone/>
              <a:defRPr sz="12000">
                <a:solidFill>
                  <a:schemeClr val="dk2"/>
                </a:solidFill>
              </a:defRPr>
            </a:lvl6pPr>
            <a:lvl7pPr lvl="6" algn="ctr">
              <a:spcBef>
                <a:spcPts val="0"/>
              </a:spcBef>
              <a:spcAft>
                <a:spcPts val="0"/>
              </a:spcAft>
              <a:buClr>
                <a:schemeClr val="dk2"/>
              </a:buClr>
              <a:buSzPts val="12000"/>
              <a:buNone/>
              <a:defRPr sz="12000">
                <a:solidFill>
                  <a:schemeClr val="dk2"/>
                </a:solidFill>
              </a:defRPr>
            </a:lvl7pPr>
            <a:lvl8pPr lvl="7" algn="ctr">
              <a:spcBef>
                <a:spcPts val="0"/>
              </a:spcBef>
              <a:spcAft>
                <a:spcPts val="0"/>
              </a:spcAft>
              <a:buClr>
                <a:schemeClr val="dk2"/>
              </a:buClr>
              <a:buSzPts val="12000"/>
              <a:buNone/>
              <a:defRPr sz="12000">
                <a:solidFill>
                  <a:schemeClr val="dk2"/>
                </a:solidFill>
              </a:defRPr>
            </a:lvl8pPr>
            <a:lvl9pPr lvl="8" algn="ctr">
              <a:spcBef>
                <a:spcPts val="0"/>
              </a:spcBef>
              <a:spcAft>
                <a:spcPts val="0"/>
              </a:spcAft>
              <a:buClr>
                <a:schemeClr val="dk2"/>
              </a:buClr>
              <a:buSzPts val="12000"/>
              <a:buNone/>
              <a:defRPr sz="12000">
                <a:solidFill>
                  <a:schemeClr val="dk2"/>
                </a:solidFill>
              </a:defRPr>
            </a:lvl9pPr>
          </a:lstStyle>
          <a:p>
            <a:r>
              <a:t>xx%</a:t>
            </a:r>
          </a:p>
        </p:txBody>
      </p:sp>
      <p:sp>
        <p:nvSpPr>
          <p:cNvPr id="59" name="Google Shape;59;p11"/>
          <p:cNvSpPr txBox="1"/>
          <p:nvPr>
            <p:ph idx="1" type="body"/>
          </p:nvPr>
        </p:nvSpPr>
        <p:spPr>
          <a:xfrm>
            <a:off x="475500" y="3304625"/>
            <a:ext cx="82221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60" name="Google Shape;60;p11"/>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4"/>
        </a:solidFill>
      </p:bgPr>
    </p:bg>
    <p:spTree>
      <p:nvGrpSpPr>
        <p:cNvPr id="61" name="Shape 61"/>
        <p:cNvGrpSpPr/>
        <p:nvPr/>
      </p:nvGrpSpPr>
      <p:grpSpPr>
        <a:xfrm>
          <a:off x="0" y="0"/>
          <a:ext cx="0" cy="0"/>
          <a:chOff x="0" y="0"/>
          <a:chExt cx="0" cy="0"/>
        </a:xfrm>
      </p:grpSpPr>
      <p:sp>
        <p:nvSpPr>
          <p:cNvPr id="62" name="Google Shape;62;p12"/>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7" name="Shape 67"/>
        <p:cNvGrpSpPr/>
        <p:nvPr/>
      </p:nvGrpSpPr>
      <p:grpSpPr>
        <a:xfrm>
          <a:off x="0" y="0"/>
          <a:ext cx="0" cy="0"/>
          <a:chOff x="0" y="0"/>
          <a:chExt cx="0" cy="0"/>
        </a:xfrm>
      </p:grpSpPr>
      <p:sp>
        <p:nvSpPr>
          <p:cNvPr id="68" name="Google Shape;68;p14"/>
          <p:cNvSpPr/>
          <p:nvPr/>
        </p:nvSpPr>
        <p:spPr>
          <a:xfrm flipH="1" rot="10800000">
            <a:off x="0" y="656400"/>
            <a:ext cx="9144000" cy="4487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 name="Google Shape;69;p14"/>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 name="Google Shape;70;p14"/>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1800"/>
              <a:buNone/>
              <a:defRPr sz="1800"/>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p:txBody>
      </p:sp>
      <p:sp>
        <p:nvSpPr>
          <p:cNvPr id="71" name="Google Shape;71;p14"/>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2" name="Shape 72"/>
        <p:cNvGrpSpPr/>
        <p:nvPr/>
      </p:nvGrpSpPr>
      <p:grpSpPr>
        <a:xfrm>
          <a:off x="0" y="0"/>
          <a:ext cx="0" cy="0"/>
          <a:chOff x="0" y="0"/>
          <a:chExt cx="0" cy="0"/>
        </a:xfrm>
      </p:grpSpPr>
      <p:sp>
        <p:nvSpPr>
          <p:cNvPr id="73" name="Google Shape;73;p15"/>
          <p:cNvSpPr txBox="1"/>
          <p:nvPr>
            <p:ph type="title"/>
          </p:nvPr>
        </p:nvSpPr>
        <p:spPr>
          <a:xfrm>
            <a:off x="460950" y="2065350"/>
            <a:ext cx="8222100" cy="1012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SzPts val="4200"/>
              <a:buNone/>
              <a:defRPr sz="4200"/>
            </a:lvl2pPr>
            <a:lvl3pPr lvl="2" algn="l">
              <a:lnSpc>
                <a:spcPct val="100000"/>
              </a:lnSpc>
              <a:spcBef>
                <a:spcPts val="0"/>
              </a:spcBef>
              <a:spcAft>
                <a:spcPts val="0"/>
              </a:spcAft>
              <a:buSzPts val="4200"/>
              <a:buNone/>
              <a:defRPr sz="4200"/>
            </a:lvl3pPr>
            <a:lvl4pPr lvl="3" algn="l">
              <a:lnSpc>
                <a:spcPct val="100000"/>
              </a:lnSpc>
              <a:spcBef>
                <a:spcPts val="0"/>
              </a:spcBef>
              <a:spcAft>
                <a:spcPts val="0"/>
              </a:spcAft>
              <a:buSzPts val="4200"/>
              <a:buNone/>
              <a:defRPr sz="4200"/>
            </a:lvl4pPr>
            <a:lvl5pPr lvl="4" algn="l">
              <a:lnSpc>
                <a:spcPct val="100000"/>
              </a:lnSpc>
              <a:spcBef>
                <a:spcPts val="0"/>
              </a:spcBef>
              <a:spcAft>
                <a:spcPts val="0"/>
              </a:spcAft>
              <a:buSzPts val="4200"/>
              <a:buNone/>
              <a:defRPr sz="4200"/>
            </a:lvl5pPr>
            <a:lvl6pPr lvl="5" algn="l">
              <a:lnSpc>
                <a:spcPct val="100000"/>
              </a:lnSpc>
              <a:spcBef>
                <a:spcPts val="0"/>
              </a:spcBef>
              <a:spcAft>
                <a:spcPts val="0"/>
              </a:spcAft>
              <a:buSzPts val="4200"/>
              <a:buNone/>
              <a:defRPr sz="4200"/>
            </a:lvl6pPr>
            <a:lvl7pPr lvl="6" algn="l">
              <a:lnSpc>
                <a:spcPct val="100000"/>
              </a:lnSpc>
              <a:spcBef>
                <a:spcPts val="0"/>
              </a:spcBef>
              <a:spcAft>
                <a:spcPts val="0"/>
              </a:spcAft>
              <a:buSzPts val="4200"/>
              <a:buNone/>
              <a:defRPr sz="4200"/>
            </a:lvl7pPr>
            <a:lvl8pPr lvl="7" algn="l">
              <a:lnSpc>
                <a:spcPct val="100000"/>
              </a:lnSpc>
              <a:spcBef>
                <a:spcPts val="0"/>
              </a:spcBef>
              <a:spcAft>
                <a:spcPts val="0"/>
              </a:spcAft>
              <a:buSzPts val="4200"/>
              <a:buNone/>
              <a:defRPr sz="4200"/>
            </a:lvl8pPr>
            <a:lvl9pPr lvl="8" algn="l">
              <a:lnSpc>
                <a:spcPct val="100000"/>
              </a:lnSpc>
              <a:spcBef>
                <a:spcPts val="0"/>
              </a:spcBef>
              <a:spcAft>
                <a:spcPts val="0"/>
              </a:spcAft>
              <a:buSzPts val="4200"/>
              <a:buNone/>
              <a:defRPr sz="4200"/>
            </a:lvl9pPr>
          </a:lstStyle>
          <a:p/>
        </p:txBody>
      </p:sp>
      <p:sp>
        <p:nvSpPr>
          <p:cNvPr id="74" name="Google Shape;74;p15"/>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5" name="Shape 75"/>
        <p:cNvGrpSpPr/>
        <p:nvPr/>
      </p:nvGrpSpPr>
      <p:grpSpPr>
        <a:xfrm>
          <a:off x="0" y="0"/>
          <a:ext cx="0" cy="0"/>
          <a:chOff x="0" y="0"/>
          <a:chExt cx="0" cy="0"/>
        </a:xfrm>
      </p:grpSpPr>
      <p:sp>
        <p:nvSpPr>
          <p:cNvPr id="76" name="Google Shape;76;p16"/>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 name="Google Shape;77;p16"/>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 name="Google Shape;78;p16"/>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3200"/>
              <a:buNone/>
              <a:defRPr/>
            </a:lvl1pPr>
            <a:lvl2pPr lvl="1" algn="l">
              <a:lnSpc>
                <a:spcPct val="100000"/>
              </a:lnSpc>
              <a:spcBef>
                <a:spcPts val="0"/>
              </a:spcBef>
              <a:spcAft>
                <a:spcPts val="0"/>
              </a:spcAft>
              <a:buSzPts val="3200"/>
              <a:buNone/>
              <a:defRPr/>
            </a:lvl2pPr>
            <a:lvl3pPr lvl="2" algn="l">
              <a:lnSpc>
                <a:spcPct val="100000"/>
              </a:lnSpc>
              <a:spcBef>
                <a:spcPts val="0"/>
              </a:spcBef>
              <a:spcAft>
                <a:spcPts val="0"/>
              </a:spcAft>
              <a:buSzPts val="3200"/>
              <a:buNone/>
              <a:defRPr/>
            </a:lvl3pPr>
            <a:lvl4pPr lvl="3" algn="l">
              <a:lnSpc>
                <a:spcPct val="100000"/>
              </a:lnSpc>
              <a:spcBef>
                <a:spcPts val="0"/>
              </a:spcBef>
              <a:spcAft>
                <a:spcPts val="0"/>
              </a:spcAft>
              <a:buSzPts val="3200"/>
              <a:buNone/>
              <a:defRPr/>
            </a:lvl4pPr>
            <a:lvl5pPr lvl="4" algn="l">
              <a:lnSpc>
                <a:spcPct val="100000"/>
              </a:lnSpc>
              <a:spcBef>
                <a:spcPts val="0"/>
              </a:spcBef>
              <a:spcAft>
                <a:spcPts val="0"/>
              </a:spcAft>
              <a:buSzPts val="3200"/>
              <a:buNone/>
              <a:defRPr/>
            </a:lvl5pPr>
            <a:lvl6pPr lvl="5" algn="l">
              <a:lnSpc>
                <a:spcPct val="100000"/>
              </a:lnSpc>
              <a:spcBef>
                <a:spcPts val="0"/>
              </a:spcBef>
              <a:spcAft>
                <a:spcPts val="0"/>
              </a:spcAft>
              <a:buSzPts val="3200"/>
              <a:buNone/>
              <a:defRPr/>
            </a:lvl6pPr>
            <a:lvl7pPr lvl="6" algn="l">
              <a:lnSpc>
                <a:spcPct val="100000"/>
              </a:lnSpc>
              <a:spcBef>
                <a:spcPts val="0"/>
              </a:spcBef>
              <a:spcAft>
                <a:spcPts val="0"/>
              </a:spcAft>
              <a:buSzPts val="3200"/>
              <a:buNone/>
              <a:defRPr/>
            </a:lvl7pPr>
            <a:lvl8pPr lvl="7" algn="l">
              <a:lnSpc>
                <a:spcPct val="100000"/>
              </a:lnSpc>
              <a:spcBef>
                <a:spcPts val="0"/>
              </a:spcBef>
              <a:spcAft>
                <a:spcPts val="0"/>
              </a:spcAft>
              <a:buSzPts val="3200"/>
              <a:buNone/>
              <a:defRPr/>
            </a:lvl8pPr>
            <a:lvl9pPr lvl="8" algn="l">
              <a:lnSpc>
                <a:spcPct val="100000"/>
              </a:lnSpc>
              <a:spcBef>
                <a:spcPts val="0"/>
              </a:spcBef>
              <a:spcAft>
                <a:spcPts val="0"/>
              </a:spcAft>
              <a:buSzPts val="3200"/>
              <a:buNone/>
              <a:defRPr/>
            </a:lvl9pPr>
          </a:lstStyle>
          <a:p/>
        </p:txBody>
      </p:sp>
      <p:sp>
        <p:nvSpPr>
          <p:cNvPr id="79" name="Google Shape;79;p16"/>
          <p:cNvSpPr txBox="1"/>
          <p:nvPr>
            <p:ph idx="1" type="body"/>
          </p:nvPr>
        </p:nvSpPr>
        <p:spPr>
          <a:xfrm>
            <a:off x="471900" y="1919075"/>
            <a:ext cx="3999900" cy="27102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80" name="Google Shape;80;p16"/>
          <p:cNvSpPr txBox="1"/>
          <p:nvPr>
            <p:ph idx="2" type="body"/>
          </p:nvPr>
        </p:nvSpPr>
        <p:spPr>
          <a:xfrm>
            <a:off x="4694250" y="1919075"/>
            <a:ext cx="3999900" cy="27102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81" name="Google Shape;81;p16"/>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82" name="Shape 82"/>
        <p:cNvGrpSpPr/>
        <p:nvPr/>
      </p:nvGrpSpPr>
      <p:grpSpPr>
        <a:xfrm>
          <a:off x="0" y="0"/>
          <a:ext cx="0" cy="0"/>
          <a:chOff x="0" y="0"/>
          <a:chExt cx="0" cy="0"/>
        </a:xfrm>
      </p:grpSpPr>
      <p:sp>
        <p:nvSpPr>
          <p:cNvPr id="83" name="Google Shape;83;p17"/>
          <p:cNvSpPr txBox="1"/>
          <p:nvPr>
            <p:ph type="title"/>
          </p:nvPr>
        </p:nvSpPr>
        <p:spPr>
          <a:xfrm>
            <a:off x="490250" y="488250"/>
            <a:ext cx="62271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6000"/>
              <a:buNone/>
              <a:defRPr sz="6000"/>
            </a:lvl1pPr>
            <a:lvl2pPr lvl="1" algn="l">
              <a:lnSpc>
                <a:spcPct val="100000"/>
              </a:lnSpc>
              <a:spcBef>
                <a:spcPts val="0"/>
              </a:spcBef>
              <a:spcAft>
                <a:spcPts val="0"/>
              </a:spcAft>
              <a:buSzPts val="6000"/>
              <a:buNone/>
              <a:defRPr sz="6000"/>
            </a:lvl2pPr>
            <a:lvl3pPr lvl="2" algn="l">
              <a:lnSpc>
                <a:spcPct val="100000"/>
              </a:lnSpc>
              <a:spcBef>
                <a:spcPts val="0"/>
              </a:spcBef>
              <a:spcAft>
                <a:spcPts val="0"/>
              </a:spcAft>
              <a:buSzPts val="6000"/>
              <a:buNone/>
              <a:defRPr sz="6000"/>
            </a:lvl3pPr>
            <a:lvl4pPr lvl="3" algn="l">
              <a:lnSpc>
                <a:spcPct val="100000"/>
              </a:lnSpc>
              <a:spcBef>
                <a:spcPts val="0"/>
              </a:spcBef>
              <a:spcAft>
                <a:spcPts val="0"/>
              </a:spcAft>
              <a:buSzPts val="6000"/>
              <a:buNone/>
              <a:defRPr sz="6000"/>
            </a:lvl4pPr>
            <a:lvl5pPr lvl="4" algn="l">
              <a:lnSpc>
                <a:spcPct val="100000"/>
              </a:lnSpc>
              <a:spcBef>
                <a:spcPts val="0"/>
              </a:spcBef>
              <a:spcAft>
                <a:spcPts val="0"/>
              </a:spcAft>
              <a:buSzPts val="6000"/>
              <a:buNone/>
              <a:defRPr sz="6000"/>
            </a:lvl5pPr>
            <a:lvl6pPr lvl="5" algn="l">
              <a:lnSpc>
                <a:spcPct val="100000"/>
              </a:lnSpc>
              <a:spcBef>
                <a:spcPts val="0"/>
              </a:spcBef>
              <a:spcAft>
                <a:spcPts val="0"/>
              </a:spcAft>
              <a:buSzPts val="6000"/>
              <a:buNone/>
              <a:defRPr sz="6000"/>
            </a:lvl6pPr>
            <a:lvl7pPr lvl="6" algn="l">
              <a:lnSpc>
                <a:spcPct val="100000"/>
              </a:lnSpc>
              <a:spcBef>
                <a:spcPts val="0"/>
              </a:spcBef>
              <a:spcAft>
                <a:spcPts val="0"/>
              </a:spcAft>
              <a:buSzPts val="6000"/>
              <a:buNone/>
              <a:defRPr sz="6000"/>
            </a:lvl7pPr>
            <a:lvl8pPr lvl="7" algn="l">
              <a:lnSpc>
                <a:spcPct val="100000"/>
              </a:lnSpc>
              <a:spcBef>
                <a:spcPts val="0"/>
              </a:spcBef>
              <a:spcAft>
                <a:spcPts val="0"/>
              </a:spcAft>
              <a:buSzPts val="6000"/>
              <a:buNone/>
              <a:defRPr sz="6000"/>
            </a:lvl8pPr>
            <a:lvl9pPr lvl="8" algn="l">
              <a:lnSpc>
                <a:spcPct val="100000"/>
              </a:lnSpc>
              <a:spcBef>
                <a:spcPts val="0"/>
              </a:spcBef>
              <a:spcAft>
                <a:spcPts val="0"/>
              </a:spcAft>
              <a:buSzPts val="6000"/>
              <a:buNone/>
              <a:defRPr sz="6000"/>
            </a:lvl9pPr>
          </a:lstStyle>
          <a:p/>
        </p:txBody>
      </p:sp>
      <p:sp>
        <p:nvSpPr>
          <p:cNvPr id="84" name="Google Shape;84;p17"/>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5" name="Shape 85"/>
        <p:cNvGrpSpPr/>
        <p:nvPr/>
      </p:nvGrpSpPr>
      <p:grpSpPr>
        <a:xfrm>
          <a:off x="0" y="0"/>
          <a:ext cx="0" cy="0"/>
          <a:chOff x="0" y="0"/>
          <a:chExt cx="0" cy="0"/>
        </a:xfrm>
      </p:grpSpPr>
      <p:sp>
        <p:nvSpPr>
          <p:cNvPr id="86" name="Google Shape;86;p18"/>
          <p:cNvSpPr/>
          <p:nvPr/>
        </p:nvSpPr>
        <p:spPr>
          <a:xfrm flipH="1">
            <a:off x="0" y="0"/>
            <a:ext cx="45720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 name="Google Shape;87;p18"/>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 name="Google Shape;88;p18"/>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Clr>
                <a:schemeClr val="dk2"/>
              </a:buClr>
              <a:buSzPts val="4200"/>
              <a:buNone/>
              <a:defRPr sz="4200">
                <a:solidFill>
                  <a:schemeClr val="dk2"/>
                </a:solidFill>
              </a:defRPr>
            </a:lvl1pPr>
            <a:lvl2pPr lvl="1" algn="ctr">
              <a:lnSpc>
                <a:spcPct val="100000"/>
              </a:lnSpc>
              <a:spcBef>
                <a:spcPts val="0"/>
              </a:spcBef>
              <a:spcAft>
                <a:spcPts val="0"/>
              </a:spcAft>
              <a:buClr>
                <a:schemeClr val="dk2"/>
              </a:buClr>
              <a:buSzPts val="4200"/>
              <a:buNone/>
              <a:defRPr sz="4200">
                <a:solidFill>
                  <a:schemeClr val="dk2"/>
                </a:solidFill>
              </a:defRPr>
            </a:lvl2pPr>
            <a:lvl3pPr lvl="2" algn="ctr">
              <a:lnSpc>
                <a:spcPct val="100000"/>
              </a:lnSpc>
              <a:spcBef>
                <a:spcPts val="0"/>
              </a:spcBef>
              <a:spcAft>
                <a:spcPts val="0"/>
              </a:spcAft>
              <a:buClr>
                <a:schemeClr val="dk2"/>
              </a:buClr>
              <a:buSzPts val="4200"/>
              <a:buNone/>
              <a:defRPr sz="4200">
                <a:solidFill>
                  <a:schemeClr val="dk2"/>
                </a:solidFill>
              </a:defRPr>
            </a:lvl3pPr>
            <a:lvl4pPr lvl="3" algn="ctr">
              <a:lnSpc>
                <a:spcPct val="100000"/>
              </a:lnSpc>
              <a:spcBef>
                <a:spcPts val="0"/>
              </a:spcBef>
              <a:spcAft>
                <a:spcPts val="0"/>
              </a:spcAft>
              <a:buClr>
                <a:schemeClr val="dk2"/>
              </a:buClr>
              <a:buSzPts val="4200"/>
              <a:buNone/>
              <a:defRPr sz="4200">
                <a:solidFill>
                  <a:schemeClr val="dk2"/>
                </a:solidFill>
              </a:defRPr>
            </a:lvl4pPr>
            <a:lvl5pPr lvl="4" algn="ctr">
              <a:lnSpc>
                <a:spcPct val="100000"/>
              </a:lnSpc>
              <a:spcBef>
                <a:spcPts val="0"/>
              </a:spcBef>
              <a:spcAft>
                <a:spcPts val="0"/>
              </a:spcAft>
              <a:buClr>
                <a:schemeClr val="dk2"/>
              </a:buClr>
              <a:buSzPts val="4200"/>
              <a:buNone/>
              <a:defRPr sz="4200">
                <a:solidFill>
                  <a:schemeClr val="dk2"/>
                </a:solidFill>
              </a:defRPr>
            </a:lvl5pPr>
            <a:lvl6pPr lvl="5" algn="ctr">
              <a:lnSpc>
                <a:spcPct val="100000"/>
              </a:lnSpc>
              <a:spcBef>
                <a:spcPts val="0"/>
              </a:spcBef>
              <a:spcAft>
                <a:spcPts val="0"/>
              </a:spcAft>
              <a:buClr>
                <a:schemeClr val="dk2"/>
              </a:buClr>
              <a:buSzPts val="4200"/>
              <a:buNone/>
              <a:defRPr sz="4200">
                <a:solidFill>
                  <a:schemeClr val="dk2"/>
                </a:solidFill>
              </a:defRPr>
            </a:lvl6pPr>
            <a:lvl7pPr lvl="6" algn="ctr">
              <a:lnSpc>
                <a:spcPct val="100000"/>
              </a:lnSpc>
              <a:spcBef>
                <a:spcPts val="0"/>
              </a:spcBef>
              <a:spcAft>
                <a:spcPts val="0"/>
              </a:spcAft>
              <a:buClr>
                <a:schemeClr val="dk2"/>
              </a:buClr>
              <a:buSzPts val="4200"/>
              <a:buNone/>
              <a:defRPr sz="4200">
                <a:solidFill>
                  <a:schemeClr val="dk2"/>
                </a:solidFill>
              </a:defRPr>
            </a:lvl7pPr>
            <a:lvl8pPr lvl="7" algn="ctr">
              <a:lnSpc>
                <a:spcPct val="100000"/>
              </a:lnSpc>
              <a:spcBef>
                <a:spcPts val="0"/>
              </a:spcBef>
              <a:spcAft>
                <a:spcPts val="0"/>
              </a:spcAft>
              <a:buClr>
                <a:schemeClr val="dk2"/>
              </a:buClr>
              <a:buSzPts val="4200"/>
              <a:buNone/>
              <a:defRPr sz="4200">
                <a:solidFill>
                  <a:schemeClr val="dk2"/>
                </a:solidFill>
              </a:defRPr>
            </a:lvl8pPr>
            <a:lvl9pPr lvl="8" algn="ctr">
              <a:lnSpc>
                <a:spcPct val="100000"/>
              </a:lnSpc>
              <a:spcBef>
                <a:spcPts val="0"/>
              </a:spcBef>
              <a:spcAft>
                <a:spcPts val="0"/>
              </a:spcAft>
              <a:buClr>
                <a:schemeClr val="dk2"/>
              </a:buClr>
              <a:buSzPts val="4200"/>
              <a:buNone/>
              <a:defRPr sz="4200">
                <a:solidFill>
                  <a:schemeClr val="dk2"/>
                </a:solidFill>
              </a:defRPr>
            </a:lvl9pPr>
          </a:lstStyle>
          <a:p/>
        </p:txBody>
      </p:sp>
      <p:sp>
        <p:nvSpPr>
          <p:cNvPr id="89" name="Google Shape;89;p18"/>
          <p:cNvSpPr txBox="1"/>
          <p:nvPr>
            <p:ph idx="1" type="subTitle"/>
          </p:nvPr>
        </p:nvSpPr>
        <p:spPr>
          <a:xfrm>
            <a:off x="265500" y="2779467"/>
            <a:ext cx="4045200" cy="1235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90" name="Google Shape;90;p18"/>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Clr>
                <a:schemeClr val="lt1"/>
              </a:buClr>
              <a:buSzPts val="1800"/>
              <a:buChar char="●"/>
              <a:defRPr>
                <a:solidFill>
                  <a:schemeClr val="lt1"/>
                </a:solidFill>
              </a:defRPr>
            </a:lvl1pPr>
            <a:lvl2pPr indent="-317500" lvl="1" marL="914400" algn="l">
              <a:lnSpc>
                <a:spcPct val="115000"/>
              </a:lnSpc>
              <a:spcBef>
                <a:spcPts val="0"/>
              </a:spcBef>
              <a:spcAft>
                <a:spcPts val="0"/>
              </a:spcAft>
              <a:buClr>
                <a:schemeClr val="lt1"/>
              </a:buClr>
              <a:buSzPts val="1400"/>
              <a:buChar char="○"/>
              <a:defRPr>
                <a:solidFill>
                  <a:schemeClr val="lt1"/>
                </a:solidFill>
              </a:defRPr>
            </a:lvl2pPr>
            <a:lvl3pPr indent="-317500" lvl="2" marL="1371600" algn="l">
              <a:lnSpc>
                <a:spcPct val="115000"/>
              </a:lnSpc>
              <a:spcBef>
                <a:spcPts val="0"/>
              </a:spcBef>
              <a:spcAft>
                <a:spcPts val="0"/>
              </a:spcAft>
              <a:buClr>
                <a:schemeClr val="lt1"/>
              </a:buClr>
              <a:buSzPts val="1400"/>
              <a:buChar char="■"/>
              <a:defRPr>
                <a:solidFill>
                  <a:schemeClr val="lt1"/>
                </a:solidFill>
              </a:defRPr>
            </a:lvl3pPr>
            <a:lvl4pPr indent="-317500" lvl="3" marL="1828800" algn="l">
              <a:lnSpc>
                <a:spcPct val="115000"/>
              </a:lnSpc>
              <a:spcBef>
                <a:spcPts val="0"/>
              </a:spcBef>
              <a:spcAft>
                <a:spcPts val="0"/>
              </a:spcAft>
              <a:buClr>
                <a:schemeClr val="lt1"/>
              </a:buClr>
              <a:buSzPts val="1400"/>
              <a:buChar char="●"/>
              <a:defRPr>
                <a:solidFill>
                  <a:schemeClr val="lt1"/>
                </a:solidFill>
              </a:defRPr>
            </a:lvl4pPr>
            <a:lvl5pPr indent="-317500" lvl="4" marL="2286000" algn="l">
              <a:lnSpc>
                <a:spcPct val="115000"/>
              </a:lnSpc>
              <a:spcBef>
                <a:spcPts val="0"/>
              </a:spcBef>
              <a:spcAft>
                <a:spcPts val="0"/>
              </a:spcAft>
              <a:buClr>
                <a:schemeClr val="lt1"/>
              </a:buClr>
              <a:buSzPts val="1400"/>
              <a:buChar char="○"/>
              <a:defRPr>
                <a:solidFill>
                  <a:schemeClr val="lt1"/>
                </a:solidFill>
              </a:defRPr>
            </a:lvl5pPr>
            <a:lvl6pPr indent="-317500" lvl="5" marL="2743200" algn="l">
              <a:lnSpc>
                <a:spcPct val="115000"/>
              </a:lnSpc>
              <a:spcBef>
                <a:spcPts val="0"/>
              </a:spcBef>
              <a:spcAft>
                <a:spcPts val="0"/>
              </a:spcAft>
              <a:buClr>
                <a:schemeClr val="lt1"/>
              </a:buClr>
              <a:buSzPts val="1400"/>
              <a:buChar char="■"/>
              <a:defRPr>
                <a:solidFill>
                  <a:schemeClr val="lt1"/>
                </a:solidFill>
              </a:defRPr>
            </a:lvl6pPr>
            <a:lvl7pPr indent="-317500" lvl="6" marL="3200400" algn="l">
              <a:lnSpc>
                <a:spcPct val="115000"/>
              </a:lnSpc>
              <a:spcBef>
                <a:spcPts val="0"/>
              </a:spcBef>
              <a:spcAft>
                <a:spcPts val="0"/>
              </a:spcAft>
              <a:buClr>
                <a:schemeClr val="lt1"/>
              </a:buClr>
              <a:buSzPts val="1400"/>
              <a:buChar char="●"/>
              <a:defRPr>
                <a:solidFill>
                  <a:schemeClr val="lt1"/>
                </a:solidFill>
              </a:defRPr>
            </a:lvl7pPr>
            <a:lvl8pPr indent="-317500" lvl="7" marL="3657600" algn="l">
              <a:lnSpc>
                <a:spcPct val="115000"/>
              </a:lnSpc>
              <a:spcBef>
                <a:spcPts val="0"/>
              </a:spcBef>
              <a:spcAft>
                <a:spcPts val="0"/>
              </a:spcAft>
              <a:buClr>
                <a:schemeClr val="lt1"/>
              </a:buClr>
              <a:buSzPts val="1400"/>
              <a:buChar char="○"/>
              <a:defRPr>
                <a:solidFill>
                  <a:schemeClr val="lt1"/>
                </a:solidFill>
              </a:defRPr>
            </a:lvl8pPr>
            <a:lvl9pPr indent="-317500" lvl="8" marL="4114800" algn="l">
              <a:lnSpc>
                <a:spcPct val="115000"/>
              </a:lnSpc>
              <a:spcBef>
                <a:spcPts val="0"/>
              </a:spcBef>
              <a:spcAft>
                <a:spcPts val="0"/>
              </a:spcAft>
              <a:buClr>
                <a:schemeClr val="lt1"/>
              </a:buClr>
              <a:buSzPts val="1400"/>
              <a:buChar char="■"/>
              <a:defRPr>
                <a:solidFill>
                  <a:schemeClr val="lt1"/>
                </a:solidFill>
              </a:defRPr>
            </a:lvl9pPr>
          </a:lstStyle>
          <a:p/>
        </p:txBody>
      </p:sp>
      <p:sp>
        <p:nvSpPr>
          <p:cNvPr id="91" name="Google Shape;91;p18"/>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2" name="Shape 92"/>
        <p:cNvGrpSpPr/>
        <p:nvPr/>
      </p:nvGrpSpPr>
      <p:grpSpPr>
        <a:xfrm>
          <a:off x="0" y="0"/>
          <a:ext cx="0" cy="0"/>
          <a:chOff x="0" y="0"/>
          <a:chExt cx="0" cy="0"/>
        </a:xfrm>
      </p:grpSpPr>
      <p:sp>
        <p:nvSpPr>
          <p:cNvPr id="93" name="Google Shape;93;p19"/>
          <p:cNvSpPr txBox="1"/>
          <p:nvPr/>
        </p:nvSpPr>
        <p:spPr>
          <a:xfrm flipH="1" rot="10800000">
            <a:off x="0" y="0"/>
            <a:ext cx="9144000" cy="46959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 name="Google Shape;94;p19"/>
          <p:cNvSpPr/>
          <p:nvPr/>
        </p:nvSpPr>
        <p:spPr>
          <a:xfrm flipH="1" rot="10800000">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 name="Google Shape;95;p19"/>
          <p:cNvSpPr txBox="1"/>
          <p:nvPr>
            <p:ph idx="1" type="body"/>
          </p:nvPr>
        </p:nvSpPr>
        <p:spPr>
          <a:xfrm>
            <a:off x="57150" y="4696825"/>
            <a:ext cx="8382000" cy="4467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Clr>
                <a:schemeClr val="lt1"/>
              </a:buClr>
              <a:buSzPts val="1200"/>
              <a:buNone/>
              <a:defRPr sz="1200">
                <a:solidFill>
                  <a:schemeClr val="lt1"/>
                </a:solidFill>
              </a:defRPr>
            </a:lvl1pPr>
          </a:lstStyle>
          <a:p/>
        </p:txBody>
      </p:sp>
      <p:sp>
        <p:nvSpPr>
          <p:cNvPr id="96" name="Google Shape;96;p19"/>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4"/>
        </a:solidFill>
      </p:bgPr>
    </p:bg>
    <p:spTree>
      <p:nvGrpSpPr>
        <p:cNvPr id="97" name="Shape 97"/>
        <p:cNvGrpSpPr/>
        <p:nvPr/>
      </p:nvGrpSpPr>
      <p:grpSpPr>
        <a:xfrm>
          <a:off x="0" y="0"/>
          <a:ext cx="0" cy="0"/>
          <a:chOff x="0" y="0"/>
          <a:chExt cx="0" cy="0"/>
        </a:xfrm>
      </p:grpSpPr>
      <p:sp>
        <p:nvSpPr>
          <p:cNvPr id="98" name="Google Shape;98;p20"/>
          <p:cNvSpPr txBox="1"/>
          <p:nvPr>
            <p:ph hasCustomPrompt="1" type="title"/>
          </p:nvPr>
        </p:nvSpPr>
        <p:spPr>
          <a:xfrm>
            <a:off x="475500" y="1258525"/>
            <a:ext cx="8222100" cy="19635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Clr>
                <a:schemeClr val="dk2"/>
              </a:buClr>
              <a:buSzPts val="12000"/>
              <a:buNone/>
              <a:defRPr sz="12000">
                <a:solidFill>
                  <a:schemeClr val="dk2"/>
                </a:solidFill>
              </a:defRPr>
            </a:lvl1pPr>
            <a:lvl2pPr lvl="1" algn="ctr">
              <a:lnSpc>
                <a:spcPct val="100000"/>
              </a:lnSpc>
              <a:spcBef>
                <a:spcPts val="0"/>
              </a:spcBef>
              <a:spcAft>
                <a:spcPts val="0"/>
              </a:spcAft>
              <a:buClr>
                <a:schemeClr val="dk2"/>
              </a:buClr>
              <a:buSzPts val="12000"/>
              <a:buNone/>
              <a:defRPr sz="12000">
                <a:solidFill>
                  <a:schemeClr val="dk2"/>
                </a:solidFill>
              </a:defRPr>
            </a:lvl2pPr>
            <a:lvl3pPr lvl="2" algn="ctr">
              <a:lnSpc>
                <a:spcPct val="100000"/>
              </a:lnSpc>
              <a:spcBef>
                <a:spcPts val="0"/>
              </a:spcBef>
              <a:spcAft>
                <a:spcPts val="0"/>
              </a:spcAft>
              <a:buClr>
                <a:schemeClr val="dk2"/>
              </a:buClr>
              <a:buSzPts val="12000"/>
              <a:buNone/>
              <a:defRPr sz="12000">
                <a:solidFill>
                  <a:schemeClr val="dk2"/>
                </a:solidFill>
              </a:defRPr>
            </a:lvl3pPr>
            <a:lvl4pPr lvl="3" algn="ctr">
              <a:lnSpc>
                <a:spcPct val="100000"/>
              </a:lnSpc>
              <a:spcBef>
                <a:spcPts val="0"/>
              </a:spcBef>
              <a:spcAft>
                <a:spcPts val="0"/>
              </a:spcAft>
              <a:buClr>
                <a:schemeClr val="dk2"/>
              </a:buClr>
              <a:buSzPts val="12000"/>
              <a:buNone/>
              <a:defRPr sz="12000">
                <a:solidFill>
                  <a:schemeClr val="dk2"/>
                </a:solidFill>
              </a:defRPr>
            </a:lvl4pPr>
            <a:lvl5pPr lvl="4" algn="ctr">
              <a:lnSpc>
                <a:spcPct val="100000"/>
              </a:lnSpc>
              <a:spcBef>
                <a:spcPts val="0"/>
              </a:spcBef>
              <a:spcAft>
                <a:spcPts val="0"/>
              </a:spcAft>
              <a:buClr>
                <a:schemeClr val="dk2"/>
              </a:buClr>
              <a:buSzPts val="12000"/>
              <a:buNone/>
              <a:defRPr sz="12000">
                <a:solidFill>
                  <a:schemeClr val="dk2"/>
                </a:solidFill>
              </a:defRPr>
            </a:lvl5pPr>
            <a:lvl6pPr lvl="5" algn="ctr">
              <a:lnSpc>
                <a:spcPct val="100000"/>
              </a:lnSpc>
              <a:spcBef>
                <a:spcPts val="0"/>
              </a:spcBef>
              <a:spcAft>
                <a:spcPts val="0"/>
              </a:spcAft>
              <a:buClr>
                <a:schemeClr val="dk2"/>
              </a:buClr>
              <a:buSzPts val="12000"/>
              <a:buNone/>
              <a:defRPr sz="12000">
                <a:solidFill>
                  <a:schemeClr val="dk2"/>
                </a:solidFill>
              </a:defRPr>
            </a:lvl6pPr>
            <a:lvl7pPr lvl="6" algn="ctr">
              <a:lnSpc>
                <a:spcPct val="100000"/>
              </a:lnSpc>
              <a:spcBef>
                <a:spcPts val="0"/>
              </a:spcBef>
              <a:spcAft>
                <a:spcPts val="0"/>
              </a:spcAft>
              <a:buClr>
                <a:schemeClr val="dk2"/>
              </a:buClr>
              <a:buSzPts val="12000"/>
              <a:buNone/>
              <a:defRPr sz="12000">
                <a:solidFill>
                  <a:schemeClr val="dk2"/>
                </a:solidFill>
              </a:defRPr>
            </a:lvl7pPr>
            <a:lvl8pPr lvl="7" algn="ctr">
              <a:lnSpc>
                <a:spcPct val="100000"/>
              </a:lnSpc>
              <a:spcBef>
                <a:spcPts val="0"/>
              </a:spcBef>
              <a:spcAft>
                <a:spcPts val="0"/>
              </a:spcAft>
              <a:buClr>
                <a:schemeClr val="dk2"/>
              </a:buClr>
              <a:buSzPts val="12000"/>
              <a:buNone/>
              <a:defRPr sz="12000">
                <a:solidFill>
                  <a:schemeClr val="dk2"/>
                </a:solidFill>
              </a:defRPr>
            </a:lvl8pPr>
            <a:lvl9pPr lvl="8" algn="ctr">
              <a:lnSpc>
                <a:spcPct val="100000"/>
              </a:lnSpc>
              <a:spcBef>
                <a:spcPts val="0"/>
              </a:spcBef>
              <a:spcAft>
                <a:spcPts val="0"/>
              </a:spcAft>
              <a:buClr>
                <a:schemeClr val="dk2"/>
              </a:buClr>
              <a:buSzPts val="12000"/>
              <a:buNone/>
              <a:defRPr sz="12000">
                <a:solidFill>
                  <a:schemeClr val="dk2"/>
                </a:solidFill>
              </a:defRPr>
            </a:lvl9pPr>
          </a:lstStyle>
          <a:p>
            <a:r>
              <a:t>xx%</a:t>
            </a:r>
          </a:p>
        </p:txBody>
      </p:sp>
      <p:sp>
        <p:nvSpPr>
          <p:cNvPr id="99" name="Google Shape;99;p20"/>
          <p:cNvSpPr txBox="1"/>
          <p:nvPr>
            <p:ph idx="1" type="body"/>
          </p:nvPr>
        </p:nvSpPr>
        <p:spPr>
          <a:xfrm>
            <a:off x="475500" y="3304625"/>
            <a:ext cx="8222100" cy="1300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100" name="Google Shape;100;p20"/>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4"/>
        </a:solidFill>
      </p:bgPr>
    </p:bg>
    <p:spTree>
      <p:nvGrpSpPr>
        <p:cNvPr id="101" name="Shape 101"/>
        <p:cNvGrpSpPr/>
        <p:nvPr/>
      </p:nvGrpSpPr>
      <p:grpSpPr>
        <a:xfrm>
          <a:off x="0" y="0"/>
          <a:ext cx="0" cy="0"/>
          <a:chOff x="0" y="0"/>
          <a:chExt cx="0" cy="0"/>
        </a:xfrm>
      </p:grpSpPr>
      <p:sp>
        <p:nvSpPr>
          <p:cNvPr id="102" name="Google Shape;102;p21"/>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3"/>
          <p:cNvSpPr txBox="1"/>
          <p:nvPr>
            <p:ph type="title"/>
          </p:nvPr>
        </p:nvSpPr>
        <p:spPr>
          <a:xfrm>
            <a:off x="460950" y="2065350"/>
            <a:ext cx="8222100" cy="1012800"/>
          </a:xfrm>
          <a:prstGeom prst="rect">
            <a:avLst/>
          </a:prstGeom>
        </p:spPr>
        <p:txBody>
          <a:bodyPr anchorCtr="0" anchor="ctr"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7" name="Google Shape;17;p3"/>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txBox="1"/>
          <p:nvPr>
            <p:ph type="title"/>
          </p:nvPr>
        </p:nvSpPr>
        <p:spPr>
          <a:xfrm>
            <a:off x="471900" y="738725"/>
            <a:ext cx="8222100" cy="767700"/>
          </a:xfrm>
          <a:prstGeom prst="rect">
            <a:avLst/>
          </a:prstGeom>
        </p:spPr>
        <p:txBody>
          <a:bodyPr anchorCtr="0" anchor="b" bIns="91425" lIns="91425" spcFirstLastPara="1" rIns="91425" wrap="square" tIns="91425">
            <a:norm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2" name="Google Shape;22;p4"/>
          <p:cNvSpPr txBox="1"/>
          <p:nvPr>
            <p:ph idx="1" type="body"/>
          </p:nvPr>
        </p:nvSpPr>
        <p:spPr>
          <a:xfrm>
            <a:off x="471900" y="1919075"/>
            <a:ext cx="8222100" cy="27102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3" name="Google Shape;23;p4"/>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5"/>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5"/>
          <p:cNvSpPr txBox="1"/>
          <p:nvPr>
            <p:ph type="title"/>
          </p:nvPr>
        </p:nvSpPr>
        <p:spPr>
          <a:xfrm>
            <a:off x="471900" y="738725"/>
            <a:ext cx="8222100" cy="767700"/>
          </a:xfrm>
          <a:prstGeom prst="rect">
            <a:avLst/>
          </a:prstGeom>
        </p:spPr>
        <p:txBody>
          <a:bodyPr anchorCtr="0" anchor="b" bIns="91425" lIns="91425" spcFirstLastPara="1" rIns="91425" wrap="square" tIns="91425">
            <a:norm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8" name="Google Shape;28;p5"/>
          <p:cNvSpPr txBox="1"/>
          <p:nvPr>
            <p:ph idx="1" type="body"/>
          </p:nvPr>
        </p:nvSpPr>
        <p:spPr>
          <a:xfrm>
            <a:off x="471900" y="1919075"/>
            <a:ext cx="3999900" cy="27102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9" name="Google Shape;29;p5"/>
          <p:cNvSpPr txBox="1"/>
          <p:nvPr>
            <p:ph idx="2" type="body"/>
          </p:nvPr>
        </p:nvSpPr>
        <p:spPr>
          <a:xfrm>
            <a:off x="4694250" y="1919075"/>
            <a:ext cx="3999900" cy="27102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0" name="Google Shape;30;p5"/>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 name="Shape 31"/>
        <p:cNvGrpSpPr/>
        <p:nvPr/>
      </p:nvGrpSpPr>
      <p:grpSpPr>
        <a:xfrm>
          <a:off x="0" y="0"/>
          <a:ext cx="0" cy="0"/>
          <a:chOff x="0" y="0"/>
          <a:chExt cx="0" cy="0"/>
        </a:xfrm>
      </p:grpSpPr>
      <p:sp>
        <p:nvSpPr>
          <p:cNvPr id="32" name="Google Shape;32;p6"/>
          <p:cNvSpPr/>
          <p:nvPr/>
        </p:nvSpPr>
        <p:spPr>
          <a:xfrm flipH="1" rot="10800000">
            <a:off x="0" y="656400"/>
            <a:ext cx="9144000" cy="4487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6"/>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6"/>
          <p:cNvSpPr txBox="1"/>
          <p:nvPr>
            <p:ph type="title"/>
          </p:nvPr>
        </p:nvSpPr>
        <p:spPr>
          <a:xfrm>
            <a:off x="98250" y="16350"/>
            <a:ext cx="8826600" cy="602700"/>
          </a:xfrm>
          <a:prstGeom prst="rect">
            <a:avLst/>
          </a:prstGeom>
        </p:spPr>
        <p:txBody>
          <a:bodyPr anchorCtr="0" anchor="ctr" bIns="91425" lIns="91425" spcFirstLastPara="1" rIns="91425" wrap="square" tIns="91425">
            <a:normAutofit/>
          </a:bodyPr>
          <a:lstStyle>
            <a:lvl1pPr lvl="0">
              <a:spcBef>
                <a:spcPts val="0"/>
              </a:spcBef>
              <a:spcAft>
                <a:spcPts val="0"/>
              </a:spcAft>
              <a:buSzPts val="1800"/>
              <a:buNone/>
              <a:defRPr sz="1800"/>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35" name="Google Shape;35;p6"/>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6" name="Shape 36"/>
        <p:cNvGrpSpPr/>
        <p:nvPr/>
      </p:nvGrpSpPr>
      <p:grpSpPr>
        <a:xfrm>
          <a:off x="0" y="0"/>
          <a:ext cx="0" cy="0"/>
          <a:chOff x="0" y="0"/>
          <a:chExt cx="0" cy="0"/>
        </a:xfrm>
      </p:grpSpPr>
      <p:sp>
        <p:nvSpPr>
          <p:cNvPr id="37" name="Google Shape;37;p7"/>
          <p:cNvSpPr txBox="1"/>
          <p:nvPr/>
        </p:nvSpPr>
        <p:spPr>
          <a:xfrm flipH="1" rot="10800000">
            <a:off x="3276600" y="25"/>
            <a:ext cx="58674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7"/>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7"/>
          <p:cNvSpPr txBox="1"/>
          <p:nvPr>
            <p:ph type="title"/>
          </p:nvPr>
        </p:nvSpPr>
        <p:spPr>
          <a:xfrm>
            <a:off x="226078" y="357800"/>
            <a:ext cx="2808000" cy="9534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0" name="Google Shape;40;p7"/>
          <p:cNvSpPr txBox="1"/>
          <p:nvPr>
            <p:ph idx="1" type="body"/>
          </p:nvPr>
        </p:nvSpPr>
        <p:spPr>
          <a:xfrm>
            <a:off x="226075" y="1465800"/>
            <a:ext cx="2808000" cy="31635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Clr>
                <a:schemeClr val="lt1"/>
              </a:buClr>
              <a:buSzPts val="1200"/>
              <a:buChar char="●"/>
              <a:defRPr sz="1200">
                <a:solidFill>
                  <a:schemeClr val="lt1"/>
                </a:solidFill>
              </a:defRPr>
            </a:lvl1pPr>
            <a:lvl2pPr indent="-304800" lvl="1" marL="914400">
              <a:spcBef>
                <a:spcPts val="0"/>
              </a:spcBef>
              <a:spcAft>
                <a:spcPts val="0"/>
              </a:spcAft>
              <a:buClr>
                <a:schemeClr val="lt1"/>
              </a:buClr>
              <a:buSzPts val="1200"/>
              <a:buChar char="○"/>
              <a:defRPr sz="1200">
                <a:solidFill>
                  <a:schemeClr val="lt1"/>
                </a:solidFill>
              </a:defRPr>
            </a:lvl2pPr>
            <a:lvl3pPr indent="-304800" lvl="2" marL="1371600">
              <a:spcBef>
                <a:spcPts val="0"/>
              </a:spcBef>
              <a:spcAft>
                <a:spcPts val="0"/>
              </a:spcAft>
              <a:buClr>
                <a:schemeClr val="lt1"/>
              </a:buClr>
              <a:buSzPts val="1200"/>
              <a:buChar char="■"/>
              <a:defRPr sz="1200">
                <a:solidFill>
                  <a:schemeClr val="lt1"/>
                </a:solidFill>
              </a:defRPr>
            </a:lvl3pPr>
            <a:lvl4pPr indent="-304800" lvl="3" marL="1828800">
              <a:spcBef>
                <a:spcPts val="0"/>
              </a:spcBef>
              <a:spcAft>
                <a:spcPts val="0"/>
              </a:spcAft>
              <a:buClr>
                <a:schemeClr val="lt1"/>
              </a:buClr>
              <a:buSzPts val="1200"/>
              <a:buChar char="●"/>
              <a:defRPr sz="1200">
                <a:solidFill>
                  <a:schemeClr val="lt1"/>
                </a:solidFill>
              </a:defRPr>
            </a:lvl4pPr>
            <a:lvl5pPr indent="-304800" lvl="4" marL="2286000">
              <a:spcBef>
                <a:spcPts val="0"/>
              </a:spcBef>
              <a:spcAft>
                <a:spcPts val="0"/>
              </a:spcAft>
              <a:buClr>
                <a:schemeClr val="lt1"/>
              </a:buClr>
              <a:buSzPts val="1200"/>
              <a:buChar char="○"/>
              <a:defRPr sz="1200">
                <a:solidFill>
                  <a:schemeClr val="lt1"/>
                </a:solidFill>
              </a:defRPr>
            </a:lvl5pPr>
            <a:lvl6pPr indent="-304800" lvl="5" marL="2743200">
              <a:spcBef>
                <a:spcPts val="0"/>
              </a:spcBef>
              <a:spcAft>
                <a:spcPts val="0"/>
              </a:spcAft>
              <a:buClr>
                <a:schemeClr val="lt1"/>
              </a:buClr>
              <a:buSzPts val="1200"/>
              <a:buChar char="■"/>
              <a:defRPr sz="1200">
                <a:solidFill>
                  <a:schemeClr val="lt1"/>
                </a:solidFill>
              </a:defRPr>
            </a:lvl6pPr>
            <a:lvl7pPr indent="-304800" lvl="6" marL="3200400">
              <a:spcBef>
                <a:spcPts val="0"/>
              </a:spcBef>
              <a:spcAft>
                <a:spcPts val="0"/>
              </a:spcAft>
              <a:buClr>
                <a:schemeClr val="lt1"/>
              </a:buClr>
              <a:buSzPts val="1200"/>
              <a:buChar char="●"/>
              <a:defRPr sz="1200">
                <a:solidFill>
                  <a:schemeClr val="lt1"/>
                </a:solidFill>
              </a:defRPr>
            </a:lvl7pPr>
            <a:lvl8pPr indent="-304800" lvl="7" marL="3657600">
              <a:spcBef>
                <a:spcPts val="0"/>
              </a:spcBef>
              <a:spcAft>
                <a:spcPts val="0"/>
              </a:spcAft>
              <a:buClr>
                <a:schemeClr val="lt1"/>
              </a:buClr>
              <a:buSzPts val="1200"/>
              <a:buChar char="○"/>
              <a:defRPr sz="1200">
                <a:solidFill>
                  <a:schemeClr val="lt1"/>
                </a:solidFill>
              </a:defRPr>
            </a:lvl8pPr>
            <a:lvl9pPr indent="-304800" lvl="8" marL="4114800">
              <a:spcBef>
                <a:spcPts val="0"/>
              </a:spcBef>
              <a:spcAft>
                <a:spcPts val="0"/>
              </a:spcAft>
              <a:buClr>
                <a:schemeClr val="lt1"/>
              </a:buClr>
              <a:buSzPts val="1200"/>
              <a:buChar char="■"/>
              <a:defRPr sz="1200">
                <a:solidFill>
                  <a:schemeClr val="lt1"/>
                </a:solidFill>
              </a:defRPr>
            </a:lvl9pPr>
          </a:lstStyle>
          <a:p/>
        </p:txBody>
      </p:sp>
      <p:sp>
        <p:nvSpPr>
          <p:cNvPr id="41" name="Google Shape;41;p7"/>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2" name="Shape 42"/>
        <p:cNvGrpSpPr/>
        <p:nvPr/>
      </p:nvGrpSpPr>
      <p:grpSpPr>
        <a:xfrm>
          <a:off x="0" y="0"/>
          <a:ext cx="0" cy="0"/>
          <a:chOff x="0" y="0"/>
          <a:chExt cx="0" cy="0"/>
        </a:xfrm>
      </p:grpSpPr>
      <p:sp>
        <p:nvSpPr>
          <p:cNvPr id="43" name="Google Shape;43;p8"/>
          <p:cNvSpPr txBox="1"/>
          <p:nvPr>
            <p:ph type="title"/>
          </p:nvPr>
        </p:nvSpPr>
        <p:spPr>
          <a:xfrm>
            <a:off x="490250" y="488250"/>
            <a:ext cx="62271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6000"/>
              <a:buNone/>
              <a:defRPr sz="6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p:txBody>
      </p:sp>
      <p:sp>
        <p:nvSpPr>
          <p:cNvPr id="44" name="Google Shape;44;p8"/>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5" name="Shape 45"/>
        <p:cNvGrpSpPr/>
        <p:nvPr/>
      </p:nvGrpSpPr>
      <p:grpSpPr>
        <a:xfrm>
          <a:off x="0" y="0"/>
          <a:ext cx="0" cy="0"/>
          <a:chOff x="0" y="0"/>
          <a:chExt cx="0" cy="0"/>
        </a:xfrm>
      </p:grpSpPr>
      <p:sp>
        <p:nvSpPr>
          <p:cNvPr id="46" name="Google Shape;46;p9"/>
          <p:cNvSpPr/>
          <p:nvPr/>
        </p:nvSpPr>
        <p:spPr>
          <a:xfrm flipH="1">
            <a:off x="0" y="0"/>
            <a:ext cx="45720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9"/>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dk2"/>
              </a:buClr>
              <a:buSzPts val="4200"/>
              <a:buNone/>
              <a:defRPr sz="4200">
                <a:solidFill>
                  <a:schemeClr val="dk2"/>
                </a:solidFill>
              </a:defRPr>
            </a:lvl1pPr>
            <a:lvl2pPr lvl="1" algn="ctr">
              <a:spcBef>
                <a:spcPts val="0"/>
              </a:spcBef>
              <a:spcAft>
                <a:spcPts val="0"/>
              </a:spcAft>
              <a:buClr>
                <a:schemeClr val="dk2"/>
              </a:buClr>
              <a:buSzPts val="4200"/>
              <a:buNone/>
              <a:defRPr sz="4200">
                <a:solidFill>
                  <a:schemeClr val="dk2"/>
                </a:solidFill>
              </a:defRPr>
            </a:lvl2pPr>
            <a:lvl3pPr lvl="2" algn="ctr">
              <a:spcBef>
                <a:spcPts val="0"/>
              </a:spcBef>
              <a:spcAft>
                <a:spcPts val="0"/>
              </a:spcAft>
              <a:buClr>
                <a:schemeClr val="dk2"/>
              </a:buClr>
              <a:buSzPts val="4200"/>
              <a:buNone/>
              <a:defRPr sz="4200">
                <a:solidFill>
                  <a:schemeClr val="dk2"/>
                </a:solidFill>
              </a:defRPr>
            </a:lvl3pPr>
            <a:lvl4pPr lvl="3" algn="ctr">
              <a:spcBef>
                <a:spcPts val="0"/>
              </a:spcBef>
              <a:spcAft>
                <a:spcPts val="0"/>
              </a:spcAft>
              <a:buClr>
                <a:schemeClr val="dk2"/>
              </a:buClr>
              <a:buSzPts val="4200"/>
              <a:buNone/>
              <a:defRPr sz="4200">
                <a:solidFill>
                  <a:schemeClr val="dk2"/>
                </a:solidFill>
              </a:defRPr>
            </a:lvl4pPr>
            <a:lvl5pPr lvl="4" algn="ctr">
              <a:spcBef>
                <a:spcPts val="0"/>
              </a:spcBef>
              <a:spcAft>
                <a:spcPts val="0"/>
              </a:spcAft>
              <a:buClr>
                <a:schemeClr val="dk2"/>
              </a:buClr>
              <a:buSzPts val="4200"/>
              <a:buNone/>
              <a:defRPr sz="4200">
                <a:solidFill>
                  <a:schemeClr val="dk2"/>
                </a:solidFill>
              </a:defRPr>
            </a:lvl5pPr>
            <a:lvl6pPr lvl="5" algn="ctr">
              <a:spcBef>
                <a:spcPts val="0"/>
              </a:spcBef>
              <a:spcAft>
                <a:spcPts val="0"/>
              </a:spcAft>
              <a:buClr>
                <a:schemeClr val="dk2"/>
              </a:buClr>
              <a:buSzPts val="4200"/>
              <a:buNone/>
              <a:defRPr sz="4200">
                <a:solidFill>
                  <a:schemeClr val="dk2"/>
                </a:solidFill>
              </a:defRPr>
            </a:lvl6pPr>
            <a:lvl7pPr lvl="6" algn="ctr">
              <a:spcBef>
                <a:spcPts val="0"/>
              </a:spcBef>
              <a:spcAft>
                <a:spcPts val="0"/>
              </a:spcAft>
              <a:buClr>
                <a:schemeClr val="dk2"/>
              </a:buClr>
              <a:buSzPts val="4200"/>
              <a:buNone/>
              <a:defRPr sz="4200">
                <a:solidFill>
                  <a:schemeClr val="dk2"/>
                </a:solidFill>
              </a:defRPr>
            </a:lvl7pPr>
            <a:lvl8pPr lvl="7" algn="ctr">
              <a:spcBef>
                <a:spcPts val="0"/>
              </a:spcBef>
              <a:spcAft>
                <a:spcPts val="0"/>
              </a:spcAft>
              <a:buClr>
                <a:schemeClr val="dk2"/>
              </a:buClr>
              <a:buSzPts val="4200"/>
              <a:buNone/>
              <a:defRPr sz="4200">
                <a:solidFill>
                  <a:schemeClr val="dk2"/>
                </a:solidFill>
              </a:defRPr>
            </a:lvl8pPr>
            <a:lvl9pPr lvl="8" algn="ctr">
              <a:spcBef>
                <a:spcPts val="0"/>
              </a:spcBef>
              <a:spcAft>
                <a:spcPts val="0"/>
              </a:spcAft>
              <a:buClr>
                <a:schemeClr val="dk2"/>
              </a:buClr>
              <a:buSzPts val="4200"/>
              <a:buNone/>
              <a:defRPr sz="4200">
                <a:solidFill>
                  <a:schemeClr val="dk2"/>
                </a:solidFill>
              </a:defRPr>
            </a:lvl9pPr>
          </a:lstStyle>
          <a:p/>
        </p:txBody>
      </p:sp>
      <p:sp>
        <p:nvSpPr>
          <p:cNvPr id="49" name="Google Shape;49;p9"/>
          <p:cNvSpPr txBox="1"/>
          <p:nvPr>
            <p:ph idx="1" type="subTitle"/>
          </p:nvPr>
        </p:nvSpPr>
        <p:spPr>
          <a:xfrm>
            <a:off x="265500" y="2779467"/>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0" name="Google Shape;50;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51" name="Google Shape;51;p9"/>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2" name="Shape 52"/>
        <p:cNvGrpSpPr/>
        <p:nvPr/>
      </p:nvGrpSpPr>
      <p:grpSpPr>
        <a:xfrm>
          <a:off x="0" y="0"/>
          <a:ext cx="0" cy="0"/>
          <a:chOff x="0" y="0"/>
          <a:chExt cx="0" cy="0"/>
        </a:xfrm>
      </p:grpSpPr>
      <p:sp>
        <p:nvSpPr>
          <p:cNvPr id="53" name="Google Shape;53;p10"/>
          <p:cNvSpPr txBox="1"/>
          <p:nvPr/>
        </p:nvSpPr>
        <p:spPr>
          <a:xfrm flipH="1" rot="10800000">
            <a:off x="0" y="0"/>
            <a:ext cx="9144000" cy="4695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10"/>
          <p:cNvSpPr/>
          <p:nvPr/>
        </p:nvSpPr>
        <p:spPr>
          <a:xfrm flipH="1" rot="10800000">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10"/>
          <p:cNvSpPr txBox="1"/>
          <p:nvPr>
            <p:ph idx="1" type="body"/>
          </p:nvPr>
        </p:nvSpPr>
        <p:spPr>
          <a:xfrm>
            <a:off x="57150" y="4696825"/>
            <a:ext cx="8382000" cy="4467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Clr>
                <a:schemeClr val="lt1"/>
              </a:buClr>
              <a:buSzPts val="1200"/>
              <a:buNone/>
              <a:defRPr sz="1200">
                <a:solidFill>
                  <a:schemeClr val="lt1"/>
                </a:solidFill>
              </a:defRPr>
            </a:lvl1pPr>
          </a:lstStyle>
          <a:p/>
        </p:txBody>
      </p:sp>
      <p:sp>
        <p:nvSpPr>
          <p:cNvPr id="56" name="Google Shape;56;p10"/>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theme" Target="../theme/theme3.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aterial">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rmAutofit/>
          </a:bodyPr>
          <a:lstStyle>
            <a:lvl1pPr lv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1pPr>
            <a:lvl2pPr lvl="1">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2pPr>
            <a:lvl3pPr lvl="2">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3pPr>
            <a:lvl4pPr lvl="3">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4pPr>
            <a:lvl5pPr lvl="4">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5pPr>
            <a:lvl6pPr lvl="5">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6pPr>
            <a:lvl7pPr lvl="6">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7pPr>
            <a:lvl8pPr lvl="7">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8pPr>
            <a:lvl9pPr lvl="8">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9pPr>
          </a:lstStyle>
          <a:p/>
        </p:txBody>
      </p:sp>
      <p:sp>
        <p:nvSpPr>
          <p:cNvPr id="7" name="Google Shape;7;p1"/>
          <p:cNvSpPr txBox="1"/>
          <p:nvPr>
            <p:ph idx="1" type="body"/>
          </p:nvPr>
        </p:nvSpPr>
        <p:spPr>
          <a:xfrm>
            <a:off x="471900" y="1919075"/>
            <a:ext cx="8222100" cy="27102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lt2"/>
              </a:buClr>
              <a:buSzPts val="1800"/>
              <a:buFont typeface="Roboto"/>
              <a:buChar char="●"/>
              <a:defRPr sz="1800">
                <a:solidFill>
                  <a:schemeClr val="lt2"/>
                </a:solidFill>
                <a:latin typeface="Roboto"/>
                <a:ea typeface="Roboto"/>
                <a:cs typeface="Roboto"/>
                <a:sym typeface="Roboto"/>
              </a:defRPr>
            </a:lvl1pPr>
            <a:lvl2pPr indent="-317500" lvl="1" marL="9144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2pPr>
            <a:lvl3pPr indent="-317500" lvl="2" marL="13716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3pPr>
            <a:lvl4pPr indent="-317500" lvl="3" marL="18288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4pPr>
            <a:lvl5pPr indent="-317500" lvl="4" marL="22860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5pPr>
            <a:lvl6pPr indent="-317500" lvl="5" marL="27432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6pPr>
            <a:lvl7pPr indent="-317500" lvl="6" marL="32004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7pPr>
            <a:lvl8pPr indent="-317500" lvl="7" marL="36576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8pPr>
            <a:lvl9pPr indent="-317500" lvl="8" marL="41148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9pPr>
          </a:lstStyle>
          <a:p/>
        </p:txBody>
      </p:sp>
      <p:sp>
        <p:nvSpPr>
          <p:cNvPr id="8" name="Google Shape;8;p1"/>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2"/>
                </a:solidFill>
                <a:latin typeface="Roboto"/>
                <a:ea typeface="Roboto"/>
                <a:cs typeface="Roboto"/>
                <a:sym typeface="Roboto"/>
              </a:defRPr>
            </a:lvl1pPr>
            <a:lvl2pPr lvl="1" algn="r">
              <a:buNone/>
              <a:defRPr sz="1000">
                <a:solidFill>
                  <a:schemeClr val="lt2"/>
                </a:solidFill>
                <a:latin typeface="Roboto"/>
                <a:ea typeface="Roboto"/>
                <a:cs typeface="Roboto"/>
                <a:sym typeface="Roboto"/>
              </a:defRPr>
            </a:lvl2pPr>
            <a:lvl3pPr lvl="2" algn="r">
              <a:buNone/>
              <a:defRPr sz="1000">
                <a:solidFill>
                  <a:schemeClr val="lt2"/>
                </a:solidFill>
                <a:latin typeface="Roboto"/>
                <a:ea typeface="Roboto"/>
                <a:cs typeface="Roboto"/>
                <a:sym typeface="Roboto"/>
              </a:defRPr>
            </a:lvl3pPr>
            <a:lvl4pPr lvl="3" algn="r">
              <a:buNone/>
              <a:defRPr sz="1000">
                <a:solidFill>
                  <a:schemeClr val="lt2"/>
                </a:solidFill>
                <a:latin typeface="Roboto"/>
                <a:ea typeface="Roboto"/>
                <a:cs typeface="Roboto"/>
                <a:sym typeface="Roboto"/>
              </a:defRPr>
            </a:lvl4pPr>
            <a:lvl5pPr lvl="4" algn="r">
              <a:buNone/>
              <a:defRPr sz="1000">
                <a:solidFill>
                  <a:schemeClr val="lt2"/>
                </a:solidFill>
                <a:latin typeface="Roboto"/>
                <a:ea typeface="Roboto"/>
                <a:cs typeface="Roboto"/>
                <a:sym typeface="Roboto"/>
              </a:defRPr>
            </a:lvl5pPr>
            <a:lvl6pPr lvl="5" algn="r">
              <a:buNone/>
              <a:defRPr sz="1000">
                <a:solidFill>
                  <a:schemeClr val="lt2"/>
                </a:solidFill>
                <a:latin typeface="Roboto"/>
                <a:ea typeface="Roboto"/>
                <a:cs typeface="Roboto"/>
                <a:sym typeface="Roboto"/>
              </a:defRPr>
            </a:lvl6pPr>
            <a:lvl7pPr lvl="6" algn="r">
              <a:buNone/>
              <a:defRPr sz="1000">
                <a:solidFill>
                  <a:schemeClr val="lt2"/>
                </a:solidFill>
                <a:latin typeface="Roboto"/>
                <a:ea typeface="Roboto"/>
                <a:cs typeface="Roboto"/>
                <a:sym typeface="Roboto"/>
              </a:defRPr>
            </a:lvl7pPr>
            <a:lvl8pPr lvl="7" algn="r">
              <a:buNone/>
              <a:defRPr sz="1000">
                <a:solidFill>
                  <a:schemeClr val="lt2"/>
                </a:solidFill>
                <a:latin typeface="Roboto"/>
                <a:ea typeface="Roboto"/>
                <a:cs typeface="Roboto"/>
                <a:sym typeface="Roboto"/>
              </a:defRPr>
            </a:lvl8pPr>
            <a:lvl9pPr lvl="8" algn="r">
              <a:buNone/>
              <a:defRPr sz="1000">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aterial">
    <p:bg>
      <p:bgPr>
        <a:solidFill>
          <a:schemeClr val="dk1"/>
        </a:solidFill>
      </p:bgPr>
    </p:bg>
    <p:spTree>
      <p:nvGrpSpPr>
        <p:cNvPr id="63" name="Shape 63"/>
        <p:cNvGrpSpPr/>
        <p:nvPr/>
      </p:nvGrpSpPr>
      <p:grpSpPr>
        <a:xfrm>
          <a:off x="0" y="0"/>
          <a:ext cx="0" cy="0"/>
          <a:chOff x="0" y="0"/>
          <a:chExt cx="0" cy="0"/>
        </a:xfrm>
      </p:grpSpPr>
      <p:sp>
        <p:nvSpPr>
          <p:cNvPr id="64" name="Google Shape;64;p13"/>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rmAutofit/>
          </a:bodyPr>
          <a:lstStyle>
            <a:lvl1pPr lvl="0"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1pPr>
            <a:lvl2pPr lvl="1"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2pPr>
            <a:lvl3pPr lvl="2"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3pPr>
            <a:lvl4pPr lvl="3"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4pPr>
            <a:lvl5pPr lvl="4"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5pPr>
            <a:lvl6pPr lvl="5"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6pPr>
            <a:lvl7pPr lvl="6"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7pPr>
            <a:lvl8pPr lvl="7"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8pPr>
            <a:lvl9pPr lvl="8"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9pPr>
          </a:lstStyle>
          <a:p/>
        </p:txBody>
      </p:sp>
      <p:sp>
        <p:nvSpPr>
          <p:cNvPr id="65" name="Google Shape;65;p13"/>
          <p:cNvSpPr txBox="1"/>
          <p:nvPr>
            <p:ph idx="1" type="body"/>
          </p:nvPr>
        </p:nvSpPr>
        <p:spPr>
          <a:xfrm>
            <a:off x="471900" y="1919075"/>
            <a:ext cx="8222100" cy="27102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lt2"/>
              </a:buClr>
              <a:buSzPts val="1800"/>
              <a:buFont typeface="Roboto"/>
              <a:buChar char="●"/>
              <a:defRPr b="0" i="0" sz="1800" u="none" cap="none" strike="noStrike">
                <a:solidFill>
                  <a:schemeClr val="lt2"/>
                </a:solidFill>
                <a:latin typeface="Roboto"/>
                <a:ea typeface="Roboto"/>
                <a:cs typeface="Roboto"/>
                <a:sym typeface="Roboto"/>
              </a:defRPr>
            </a:lvl1pPr>
            <a:lvl2pPr indent="-317500" lvl="1" marL="914400" marR="0" rtl="0" algn="l">
              <a:lnSpc>
                <a:spcPct val="115000"/>
              </a:lnSpc>
              <a:spcBef>
                <a:spcPts val="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2pPr>
            <a:lvl3pPr indent="-317500" lvl="2" marL="1371600" marR="0" rtl="0" algn="l">
              <a:lnSpc>
                <a:spcPct val="115000"/>
              </a:lnSpc>
              <a:spcBef>
                <a:spcPts val="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3pPr>
            <a:lvl4pPr indent="-317500" lvl="3" marL="1828800" marR="0" rtl="0" algn="l">
              <a:lnSpc>
                <a:spcPct val="115000"/>
              </a:lnSpc>
              <a:spcBef>
                <a:spcPts val="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4pPr>
            <a:lvl5pPr indent="-317500" lvl="4" marL="2286000" marR="0" rtl="0" algn="l">
              <a:lnSpc>
                <a:spcPct val="115000"/>
              </a:lnSpc>
              <a:spcBef>
                <a:spcPts val="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5pPr>
            <a:lvl6pPr indent="-317500" lvl="5" marL="2743200" marR="0" rtl="0" algn="l">
              <a:lnSpc>
                <a:spcPct val="115000"/>
              </a:lnSpc>
              <a:spcBef>
                <a:spcPts val="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6pPr>
            <a:lvl7pPr indent="-317500" lvl="6" marL="3200400" marR="0" rtl="0" algn="l">
              <a:lnSpc>
                <a:spcPct val="115000"/>
              </a:lnSpc>
              <a:spcBef>
                <a:spcPts val="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7pPr>
            <a:lvl8pPr indent="-317500" lvl="7" marL="3657600" marR="0" rtl="0" algn="l">
              <a:lnSpc>
                <a:spcPct val="115000"/>
              </a:lnSpc>
              <a:spcBef>
                <a:spcPts val="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8pPr>
            <a:lvl9pPr indent="-317500" lvl="8" marL="4114800" marR="0" rtl="0" algn="l">
              <a:lnSpc>
                <a:spcPct val="115000"/>
              </a:lnSpc>
              <a:spcBef>
                <a:spcPts val="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9pPr>
          </a:lstStyle>
          <a:p/>
        </p:txBody>
      </p:sp>
      <p:sp>
        <p:nvSpPr>
          <p:cNvPr id="66" name="Google Shape;66;p13"/>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10.png"/><Relationship Id="rId4" Type="http://schemas.openxmlformats.org/officeDocument/2006/relationships/image" Target="../media/image6.png"/><Relationship Id="rId5" Type="http://schemas.openxmlformats.org/officeDocument/2006/relationships/image" Target="../media/image4.png"/><Relationship Id="rId6" Type="http://schemas.openxmlformats.org/officeDocument/2006/relationships/image" Target="../media/image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 Id="rId3" Type="http://schemas.openxmlformats.org/officeDocument/2006/relationships/image" Target="../media/image8.png"/><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 Id="rId3" Type="http://schemas.openxmlformats.org/officeDocument/2006/relationships/image" Target="../media/image13.png"/><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 Id="rId3" Type="http://schemas.openxmlformats.org/officeDocument/2006/relationships/image" Target="../media/image17.png"/><Relationship Id="rId4" Type="http://schemas.openxmlformats.org/officeDocument/2006/relationships/image" Target="../media/image12.png"/><Relationship Id="rId5" Type="http://schemas.openxmlformats.org/officeDocument/2006/relationships/image" Target="../media/image1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 Id="rId3" Type="http://schemas.openxmlformats.org/officeDocument/2006/relationships/image" Target="../media/image2.png"/><Relationship Id="rId4" Type="http://schemas.openxmlformats.org/officeDocument/2006/relationships/image" Target="../media/image1.png"/><Relationship Id="rId5" Type="http://schemas.openxmlformats.org/officeDocument/2006/relationships/image" Target="../media/image11.png"/><Relationship Id="rId6" Type="http://schemas.openxmlformats.org/officeDocument/2006/relationships/image" Target="../media/image14.png"/><Relationship Id="rId7" Type="http://schemas.openxmlformats.org/officeDocument/2006/relationships/image" Target="../media/image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 Id="rId3" Type="http://schemas.openxmlformats.org/officeDocument/2006/relationships/image" Target="../media/image40.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 Id="rId3" Type="http://schemas.openxmlformats.org/officeDocument/2006/relationships/image" Target="../media/image21.png"/><Relationship Id="rId4" Type="http://schemas.openxmlformats.org/officeDocument/2006/relationships/image" Target="../media/image20.png"/><Relationship Id="rId11" Type="http://schemas.openxmlformats.org/officeDocument/2006/relationships/image" Target="../media/image26.png"/><Relationship Id="rId10" Type="http://schemas.openxmlformats.org/officeDocument/2006/relationships/image" Target="../media/image28.png"/><Relationship Id="rId9" Type="http://schemas.openxmlformats.org/officeDocument/2006/relationships/image" Target="../media/image25.png"/><Relationship Id="rId5" Type="http://schemas.openxmlformats.org/officeDocument/2006/relationships/image" Target="../media/image23.png"/><Relationship Id="rId6" Type="http://schemas.openxmlformats.org/officeDocument/2006/relationships/image" Target="../media/image18.png"/><Relationship Id="rId7" Type="http://schemas.openxmlformats.org/officeDocument/2006/relationships/image" Target="../media/image19.png"/><Relationship Id="rId8" Type="http://schemas.openxmlformats.org/officeDocument/2006/relationships/image" Target="../media/image1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 Id="rId3" Type="http://schemas.openxmlformats.org/officeDocument/2006/relationships/image" Target="../media/image27.png"/><Relationship Id="rId4" Type="http://schemas.openxmlformats.org/officeDocument/2006/relationships/image" Target="../media/image29.png"/><Relationship Id="rId11" Type="http://schemas.openxmlformats.org/officeDocument/2006/relationships/image" Target="../media/image39.png"/><Relationship Id="rId10" Type="http://schemas.openxmlformats.org/officeDocument/2006/relationships/image" Target="../media/image37.png"/><Relationship Id="rId9" Type="http://schemas.openxmlformats.org/officeDocument/2006/relationships/image" Target="../media/image36.png"/><Relationship Id="rId5" Type="http://schemas.openxmlformats.org/officeDocument/2006/relationships/image" Target="../media/image31.png"/><Relationship Id="rId6" Type="http://schemas.openxmlformats.org/officeDocument/2006/relationships/image" Target="../media/image35.png"/><Relationship Id="rId7" Type="http://schemas.openxmlformats.org/officeDocument/2006/relationships/image" Target="../media/image33.png"/><Relationship Id="rId8" Type="http://schemas.openxmlformats.org/officeDocument/2006/relationships/image" Target="../media/image3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2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32.png"/><Relationship Id="rId4" Type="http://schemas.openxmlformats.org/officeDocument/2006/relationships/image" Target="../media/image2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38.png"/><Relationship Id="rId4" Type="http://schemas.openxmlformats.org/officeDocument/2006/relationships/image" Target="../media/image3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22"/>
          <p:cNvSpPr txBox="1"/>
          <p:nvPr>
            <p:ph type="ctrTitle"/>
          </p:nvPr>
        </p:nvSpPr>
        <p:spPr>
          <a:xfrm>
            <a:off x="208750" y="1855500"/>
            <a:ext cx="8222100" cy="9336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b="1" lang="en"/>
              <a:t>City Genres</a:t>
            </a:r>
            <a:endParaRPr b="1"/>
          </a:p>
        </p:txBody>
      </p:sp>
      <p:sp>
        <p:nvSpPr>
          <p:cNvPr id="108" name="Google Shape;108;p22"/>
          <p:cNvSpPr txBox="1"/>
          <p:nvPr>
            <p:ph idx="1" type="subTitle"/>
          </p:nvPr>
        </p:nvSpPr>
        <p:spPr>
          <a:xfrm>
            <a:off x="390525" y="2789109"/>
            <a:ext cx="8222100" cy="1755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1600"/>
              <a:t>Members</a:t>
            </a:r>
            <a:endParaRPr b="1" sz="1600"/>
          </a:p>
          <a:p>
            <a:pPr indent="0" lvl="0" marL="0" rtl="0" algn="l">
              <a:spcBef>
                <a:spcPts val="0"/>
              </a:spcBef>
              <a:spcAft>
                <a:spcPts val="0"/>
              </a:spcAft>
              <a:buNone/>
            </a:pPr>
            <a:r>
              <a:rPr i="1" lang="en" sz="1600"/>
              <a:t>Chin-Hsuan Chen, Jintong Yu, Kexin Chen, Matthew McMurry, Peizhi Zhang, Yiming Wang</a:t>
            </a:r>
            <a:endParaRPr i="1" sz="1600"/>
          </a:p>
          <a:p>
            <a:pPr indent="0" lvl="0" marL="0" rtl="0" algn="l">
              <a:spcBef>
                <a:spcPts val="0"/>
              </a:spcBef>
              <a:spcAft>
                <a:spcPts val="0"/>
              </a:spcAft>
              <a:buNone/>
            </a:pPr>
            <a:r>
              <a:t/>
            </a:r>
            <a:endParaRPr sz="1600"/>
          </a:p>
          <a:p>
            <a:pPr indent="0" lvl="0" marL="0" rtl="0" algn="l">
              <a:spcBef>
                <a:spcPts val="0"/>
              </a:spcBef>
              <a:spcAft>
                <a:spcPts val="0"/>
              </a:spcAft>
              <a:buNone/>
            </a:pPr>
            <a:r>
              <a:rPr b="1" lang="en" sz="1600"/>
              <a:t>Coordinator</a:t>
            </a:r>
            <a:endParaRPr b="1" sz="1600"/>
          </a:p>
          <a:p>
            <a:pPr indent="0" lvl="0" marL="0" rtl="0" algn="l">
              <a:spcBef>
                <a:spcPts val="0"/>
              </a:spcBef>
              <a:spcAft>
                <a:spcPts val="0"/>
              </a:spcAft>
              <a:buNone/>
            </a:pPr>
            <a:r>
              <a:rPr i="1" lang="en" sz="1600"/>
              <a:t>Priceline</a:t>
            </a:r>
            <a:endParaRPr i="1" sz="16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31"/>
          <p:cNvSpPr txBox="1"/>
          <p:nvPr>
            <p:ph type="title"/>
          </p:nvPr>
        </p:nvSpPr>
        <p:spPr>
          <a:xfrm>
            <a:off x="98250" y="16350"/>
            <a:ext cx="8826600" cy="602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b="1" lang="en"/>
              <a:t>Final Model: </a:t>
            </a:r>
            <a:r>
              <a:rPr b="1" lang="en"/>
              <a:t>BERTopic</a:t>
            </a:r>
            <a:endParaRPr/>
          </a:p>
        </p:txBody>
      </p:sp>
      <p:sp>
        <p:nvSpPr>
          <p:cNvPr id="183" name="Google Shape;183;p31"/>
          <p:cNvSpPr txBox="1"/>
          <p:nvPr/>
        </p:nvSpPr>
        <p:spPr>
          <a:xfrm>
            <a:off x="1714500" y="1380325"/>
            <a:ext cx="4184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184" name="Google Shape;184;p31"/>
          <p:cNvSpPr txBox="1"/>
          <p:nvPr/>
        </p:nvSpPr>
        <p:spPr>
          <a:xfrm>
            <a:off x="842725" y="1009800"/>
            <a:ext cx="6799800" cy="341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666666"/>
                </a:solidFill>
                <a:latin typeface="Roboto"/>
                <a:ea typeface="Roboto"/>
                <a:cs typeface="Roboto"/>
                <a:sym typeface="Roboto"/>
              </a:rPr>
              <a:t>Two Different BERTopic Approaches</a:t>
            </a:r>
            <a:endParaRPr b="1">
              <a:solidFill>
                <a:srgbClr val="666666"/>
              </a:solidFill>
              <a:latin typeface="Roboto"/>
              <a:ea typeface="Roboto"/>
              <a:cs typeface="Roboto"/>
              <a:sym typeface="Roboto"/>
            </a:endParaRPr>
          </a:p>
          <a:p>
            <a:pPr indent="0" lvl="0" marL="0" rtl="0" algn="l">
              <a:spcBef>
                <a:spcPts val="0"/>
              </a:spcBef>
              <a:spcAft>
                <a:spcPts val="0"/>
              </a:spcAft>
              <a:buNone/>
            </a:pPr>
            <a:r>
              <a:t/>
            </a:r>
            <a:endParaRPr>
              <a:solidFill>
                <a:srgbClr val="666666"/>
              </a:solidFill>
              <a:latin typeface="Roboto"/>
              <a:ea typeface="Roboto"/>
              <a:cs typeface="Roboto"/>
              <a:sym typeface="Roboto"/>
            </a:endParaRPr>
          </a:p>
          <a:p>
            <a:pPr indent="0" lvl="0" marL="0" rtl="0" algn="l">
              <a:spcBef>
                <a:spcPts val="0"/>
              </a:spcBef>
              <a:spcAft>
                <a:spcPts val="0"/>
              </a:spcAft>
              <a:buNone/>
            </a:pPr>
            <a:r>
              <a:rPr b="1" lang="en">
                <a:solidFill>
                  <a:srgbClr val="666666"/>
                </a:solidFill>
                <a:latin typeface="Roboto"/>
                <a:ea typeface="Roboto"/>
                <a:cs typeface="Roboto"/>
                <a:sym typeface="Roboto"/>
              </a:rPr>
              <a:t>Single-Pass Approach</a:t>
            </a:r>
            <a:endParaRPr b="1">
              <a:solidFill>
                <a:srgbClr val="666666"/>
              </a:solidFill>
              <a:latin typeface="Roboto"/>
              <a:ea typeface="Roboto"/>
              <a:cs typeface="Roboto"/>
              <a:sym typeface="Roboto"/>
            </a:endParaRPr>
          </a:p>
          <a:p>
            <a:pPr indent="0" lvl="0" marL="0" rtl="0" algn="l">
              <a:spcBef>
                <a:spcPts val="0"/>
              </a:spcBef>
              <a:spcAft>
                <a:spcPts val="0"/>
              </a:spcAft>
              <a:buNone/>
            </a:pPr>
            <a:r>
              <a:t/>
            </a:r>
            <a:endParaRPr b="1">
              <a:solidFill>
                <a:srgbClr val="666666"/>
              </a:solidFill>
              <a:latin typeface="Roboto"/>
              <a:ea typeface="Roboto"/>
              <a:cs typeface="Roboto"/>
              <a:sym typeface="Roboto"/>
            </a:endParaRPr>
          </a:p>
          <a:p>
            <a:pPr indent="-317500" lvl="0" marL="457200" rtl="0" algn="l">
              <a:spcBef>
                <a:spcPts val="0"/>
              </a:spcBef>
              <a:spcAft>
                <a:spcPts val="0"/>
              </a:spcAft>
              <a:buClr>
                <a:srgbClr val="666666"/>
              </a:buClr>
              <a:buSzPts val="1400"/>
              <a:buFont typeface="Roboto"/>
              <a:buChar char="●"/>
            </a:pPr>
            <a:r>
              <a:rPr lang="en">
                <a:solidFill>
                  <a:srgbClr val="666666"/>
                </a:solidFill>
                <a:latin typeface="Roboto"/>
                <a:ea typeface="Roboto"/>
                <a:cs typeface="Roboto"/>
                <a:sym typeface="Roboto"/>
              </a:rPr>
              <a:t>Topic Modeling on Paragraph Column of Entire DataFrame</a:t>
            </a:r>
            <a:endParaRPr>
              <a:solidFill>
                <a:srgbClr val="666666"/>
              </a:solidFill>
              <a:latin typeface="Roboto"/>
              <a:ea typeface="Roboto"/>
              <a:cs typeface="Roboto"/>
              <a:sym typeface="Roboto"/>
            </a:endParaRPr>
          </a:p>
          <a:p>
            <a:pPr indent="-317500" lvl="0" marL="457200" rtl="0" algn="l">
              <a:spcBef>
                <a:spcPts val="0"/>
              </a:spcBef>
              <a:spcAft>
                <a:spcPts val="0"/>
              </a:spcAft>
              <a:buClr>
                <a:srgbClr val="666666"/>
              </a:buClr>
              <a:buSzPts val="1400"/>
              <a:buFont typeface="Roboto"/>
              <a:buChar char="●"/>
            </a:pPr>
            <a:r>
              <a:rPr lang="en">
                <a:solidFill>
                  <a:srgbClr val="666666"/>
                </a:solidFill>
                <a:latin typeface="Roboto"/>
                <a:ea typeface="Roboto"/>
                <a:cs typeface="Roboto"/>
                <a:sym typeface="Roboto"/>
              </a:rPr>
              <a:t>Mixed Results </a:t>
            </a:r>
            <a:endParaRPr>
              <a:solidFill>
                <a:srgbClr val="666666"/>
              </a:solidFill>
              <a:latin typeface="Roboto"/>
              <a:ea typeface="Roboto"/>
              <a:cs typeface="Roboto"/>
              <a:sym typeface="Roboto"/>
            </a:endParaRPr>
          </a:p>
          <a:p>
            <a:pPr indent="-317500" lvl="0" marL="457200" rtl="0" algn="l">
              <a:spcBef>
                <a:spcPts val="0"/>
              </a:spcBef>
              <a:spcAft>
                <a:spcPts val="0"/>
              </a:spcAft>
              <a:buClr>
                <a:srgbClr val="666666"/>
              </a:buClr>
              <a:buSzPts val="1400"/>
              <a:buFont typeface="Roboto"/>
              <a:buChar char="●"/>
            </a:pPr>
            <a:r>
              <a:rPr lang="en">
                <a:solidFill>
                  <a:srgbClr val="666666"/>
                </a:solidFill>
                <a:latin typeface="Roboto"/>
                <a:ea typeface="Roboto"/>
                <a:cs typeface="Roboto"/>
                <a:sym typeface="Roboto"/>
              </a:rPr>
              <a:t>Coherent Topics (Good), Mostly Grouped by Geography (Bad)</a:t>
            </a:r>
            <a:endParaRPr>
              <a:solidFill>
                <a:srgbClr val="666666"/>
              </a:solidFill>
              <a:latin typeface="Roboto"/>
              <a:ea typeface="Roboto"/>
              <a:cs typeface="Roboto"/>
              <a:sym typeface="Roboto"/>
            </a:endParaRPr>
          </a:p>
          <a:p>
            <a:pPr indent="0" lvl="0" marL="0" rtl="0" algn="l">
              <a:spcBef>
                <a:spcPts val="0"/>
              </a:spcBef>
              <a:spcAft>
                <a:spcPts val="0"/>
              </a:spcAft>
              <a:buNone/>
            </a:pPr>
            <a:r>
              <a:t/>
            </a:r>
            <a:endParaRPr>
              <a:solidFill>
                <a:srgbClr val="666666"/>
              </a:solidFill>
              <a:latin typeface="Roboto"/>
              <a:ea typeface="Roboto"/>
              <a:cs typeface="Roboto"/>
              <a:sym typeface="Roboto"/>
            </a:endParaRPr>
          </a:p>
          <a:p>
            <a:pPr indent="0" lvl="0" marL="0" rtl="0" algn="l">
              <a:spcBef>
                <a:spcPts val="0"/>
              </a:spcBef>
              <a:spcAft>
                <a:spcPts val="0"/>
              </a:spcAft>
              <a:buNone/>
            </a:pPr>
            <a:r>
              <a:rPr b="1" lang="en">
                <a:solidFill>
                  <a:srgbClr val="666666"/>
                </a:solidFill>
                <a:latin typeface="Roboto"/>
                <a:ea typeface="Roboto"/>
                <a:cs typeface="Roboto"/>
                <a:sym typeface="Roboto"/>
              </a:rPr>
              <a:t>Double-Pass Approach</a:t>
            </a:r>
            <a:endParaRPr b="1">
              <a:solidFill>
                <a:srgbClr val="666666"/>
              </a:solidFill>
              <a:latin typeface="Roboto"/>
              <a:ea typeface="Roboto"/>
              <a:cs typeface="Roboto"/>
              <a:sym typeface="Roboto"/>
            </a:endParaRPr>
          </a:p>
          <a:p>
            <a:pPr indent="0" lvl="0" marL="0" rtl="0" algn="l">
              <a:spcBef>
                <a:spcPts val="0"/>
              </a:spcBef>
              <a:spcAft>
                <a:spcPts val="0"/>
              </a:spcAft>
              <a:buNone/>
            </a:pPr>
            <a:r>
              <a:t/>
            </a:r>
            <a:endParaRPr b="1">
              <a:solidFill>
                <a:srgbClr val="666666"/>
              </a:solidFill>
              <a:latin typeface="Roboto"/>
              <a:ea typeface="Roboto"/>
              <a:cs typeface="Roboto"/>
              <a:sym typeface="Roboto"/>
            </a:endParaRPr>
          </a:p>
          <a:p>
            <a:pPr indent="-317500" lvl="0" marL="457200" rtl="0" algn="l">
              <a:spcBef>
                <a:spcPts val="0"/>
              </a:spcBef>
              <a:spcAft>
                <a:spcPts val="0"/>
              </a:spcAft>
              <a:buClr>
                <a:srgbClr val="666666"/>
              </a:buClr>
              <a:buSzPts val="1400"/>
              <a:buFont typeface="Roboto"/>
              <a:buChar char="●"/>
            </a:pPr>
            <a:r>
              <a:rPr lang="en">
                <a:solidFill>
                  <a:srgbClr val="666666"/>
                </a:solidFill>
                <a:latin typeface="Roboto"/>
                <a:ea typeface="Roboto"/>
                <a:cs typeface="Roboto"/>
                <a:sym typeface="Roboto"/>
              </a:rPr>
              <a:t>First-Pass: Broad Modeling to Create Main Groups (5 Groups)</a:t>
            </a:r>
            <a:endParaRPr>
              <a:solidFill>
                <a:srgbClr val="666666"/>
              </a:solidFill>
              <a:latin typeface="Roboto"/>
              <a:ea typeface="Roboto"/>
              <a:cs typeface="Roboto"/>
              <a:sym typeface="Roboto"/>
            </a:endParaRPr>
          </a:p>
          <a:p>
            <a:pPr indent="-317500" lvl="0" marL="457200" rtl="0" algn="l">
              <a:spcBef>
                <a:spcPts val="0"/>
              </a:spcBef>
              <a:spcAft>
                <a:spcPts val="0"/>
              </a:spcAft>
              <a:buClr>
                <a:srgbClr val="666666"/>
              </a:buClr>
              <a:buSzPts val="1400"/>
              <a:buFont typeface="Roboto"/>
              <a:buChar char="●"/>
            </a:pPr>
            <a:r>
              <a:rPr lang="en">
                <a:solidFill>
                  <a:srgbClr val="666666"/>
                </a:solidFill>
                <a:latin typeface="Roboto"/>
                <a:ea typeface="Roboto"/>
                <a:cs typeface="Roboto"/>
                <a:sym typeface="Roboto"/>
              </a:rPr>
              <a:t>Second-Pass: Topic Modeling on Each Main Group to create Subgroups</a:t>
            </a:r>
            <a:endParaRPr>
              <a:solidFill>
                <a:srgbClr val="666666"/>
              </a:solidFill>
              <a:latin typeface="Roboto"/>
              <a:ea typeface="Roboto"/>
              <a:cs typeface="Roboto"/>
              <a:sym typeface="Roboto"/>
            </a:endParaRPr>
          </a:p>
          <a:p>
            <a:pPr indent="-317500" lvl="0" marL="457200" rtl="0" algn="l">
              <a:spcBef>
                <a:spcPts val="0"/>
              </a:spcBef>
              <a:spcAft>
                <a:spcPts val="0"/>
              </a:spcAft>
              <a:buClr>
                <a:srgbClr val="666666"/>
              </a:buClr>
              <a:buSzPts val="1400"/>
              <a:buFont typeface="Roboto"/>
              <a:buChar char="●"/>
            </a:pPr>
            <a:r>
              <a:rPr lang="en">
                <a:solidFill>
                  <a:srgbClr val="666666"/>
                </a:solidFill>
                <a:latin typeface="Roboto"/>
                <a:ea typeface="Roboto"/>
                <a:cs typeface="Roboto"/>
                <a:sym typeface="Roboto"/>
              </a:rPr>
              <a:t>Improved Results</a:t>
            </a:r>
            <a:endParaRPr>
              <a:solidFill>
                <a:srgbClr val="666666"/>
              </a:solidFill>
              <a:latin typeface="Roboto"/>
              <a:ea typeface="Roboto"/>
              <a:cs typeface="Roboto"/>
              <a:sym typeface="Roboto"/>
            </a:endParaRPr>
          </a:p>
          <a:p>
            <a:pPr indent="-317500" lvl="0" marL="457200" rtl="0" algn="l">
              <a:spcBef>
                <a:spcPts val="0"/>
              </a:spcBef>
              <a:spcAft>
                <a:spcPts val="0"/>
              </a:spcAft>
              <a:buClr>
                <a:srgbClr val="666666"/>
              </a:buClr>
              <a:buSzPts val="1400"/>
              <a:buFont typeface="Roboto"/>
              <a:buChar char="●"/>
            </a:pPr>
            <a:r>
              <a:rPr lang="en">
                <a:solidFill>
                  <a:srgbClr val="666666"/>
                </a:solidFill>
                <a:latin typeface="Roboto"/>
                <a:ea typeface="Roboto"/>
                <a:cs typeface="Roboto"/>
                <a:sym typeface="Roboto"/>
              </a:rPr>
              <a:t>19 Clusters Overall</a:t>
            </a:r>
            <a:endParaRPr>
              <a:solidFill>
                <a:srgbClr val="666666"/>
              </a:solidFill>
              <a:latin typeface="Roboto"/>
              <a:ea typeface="Roboto"/>
              <a:cs typeface="Roboto"/>
              <a:sym typeface="Roboto"/>
            </a:endParaRPr>
          </a:p>
          <a:p>
            <a:pPr indent="-317500" lvl="0" marL="457200" rtl="0" algn="l">
              <a:spcBef>
                <a:spcPts val="0"/>
              </a:spcBef>
              <a:spcAft>
                <a:spcPts val="0"/>
              </a:spcAft>
              <a:buClr>
                <a:srgbClr val="666666"/>
              </a:buClr>
              <a:buSzPts val="1400"/>
              <a:buFont typeface="Roboto"/>
              <a:buChar char="●"/>
            </a:pPr>
            <a:r>
              <a:rPr lang="en">
                <a:solidFill>
                  <a:srgbClr val="666666"/>
                </a:solidFill>
                <a:latin typeface="Roboto"/>
                <a:ea typeface="Roboto"/>
                <a:cs typeface="Roboto"/>
                <a:sym typeface="Roboto"/>
              </a:rPr>
              <a:t>Mix of Geographies, Cities Grouped Coherently</a:t>
            </a:r>
            <a:endParaRPr>
              <a:solidFill>
                <a:srgbClr val="666666"/>
              </a:solidFill>
              <a:latin typeface="Roboto"/>
              <a:ea typeface="Roboto"/>
              <a:cs typeface="Roboto"/>
              <a:sym typeface="Robo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32"/>
          <p:cNvSpPr txBox="1"/>
          <p:nvPr>
            <p:ph type="title"/>
          </p:nvPr>
        </p:nvSpPr>
        <p:spPr>
          <a:xfrm>
            <a:off x="98250" y="16350"/>
            <a:ext cx="8826600" cy="602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b="1" lang="en"/>
              <a:t>Final </a:t>
            </a:r>
            <a:r>
              <a:rPr b="1" lang="en"/>
              <a:t>Genres </a:t>
            </a:r>
            <a:endParaRPr/>
          </a:p>
        </p:txBody>
      </p:sp>
      <p:sp>
        <p:nvSpPr>
          <p:cNvPr id="190" name="Google Shape;190;p32"/>
          <p:cNvSpPr/>
          <p:nvPr/>
        </p:nvSpPr>
        <p:spPr>
          <a:xfrm>
            <a:off x="1100688" y="943513"/>
            <a:ext cx="1169700" cy="744300"/>
          </a:xfrm>
          <a:prstGeom prst="roundRect">
            <a:avLst>
              <a:gd fmla="val 16667" name="adj"/>
            </a:avLst>
          </a:prstGeom>
          <a:gradFill>
            <a:gsLst>
              <a:gs pos="0">
                <a:srgbClr val="E6B8AF"/>
              </a:gs>
              <a:gs pos="100000">
                <a:srgbClr val="70A4D5"/>
              </a:gs>
            </a:gsLst>
            <a:lin ang="5400012" scaled="0"/>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32"/>
          <p:cNvSpPr/>
          <p:nvPr/>
        </p:nvSpPr>
        <p:spPr>
          <a:xfrm>
            <a:off x="2455363" y="943513"/>
            <a:ext cx="1169700" cy="744300"/>
          </a:xfrm>
          <a:prstGeom prst="roundRect">
            <a:avLst>
              <a:gd fmla="val 16667" name="adj"/>
            </a:avLst>
          </a:prstGeom>
          <a:gradFill>
            <a:gsLst>
              <a:gs pos="0">
                <a:srgbClr val="D4E5F5"/>
              </a:gs>
              <a:gs pos="100000">
                <a:srgbClr val="70A4D5"/>
              </a:gs>
            </a:gsLst>
            <a:lin ang="5400012" scaled="0"/>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32"/>
          <p:cNvSpPr/>
          <p:nvPr/>
        </p:nvSpPr>
        <p:spPr>
          <a:xfrm>
            <a:off x="3847013" y="943513"/>
            <a:ext cx="1169700" cy="744300"/>
          </a:xfrm>
          <a:prstGeom prst="roundRect">
            <a:avLst>
              <a:gd fmla="val 16667" name="adj"/>
            </a:avLst>
          </a:prstGeom>
          <a:gradFill>
            <a:gsLst>
              <a:gs pos="0">
                <a:srgbClr val="C27BA0"/>
              </a:gs>
              <a:gs pos="100000">
                <a:srgbClr val="70A4D5"/>
              </a:gs>
            </a:gsLst>
            <a:lin ang="5400012" scaled="0"/>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32"/>
          <p:cNvSpPr/>
          <p:nvPr/>
        </p:nvSpPr>
        <p:spPr>
          <a:xfrm>
            <a:off x="5332588" y="943513"/>
            <a:ext cx="1169700" cy="744300"/>
          </a:xfrm>
          <a:prstGeom prst="roundRect">
            <a:avLst>
              <a:gd fmla="val 16667" name="adj"/>
            </a:avLst>
          </a:prstGeom>
          <a:gradFill>
            <a:gsLst>
              <a:gs pos="0">
                <a:srgbClr val="D4E5F5"/>
              </a:gs>
              <a:gs pos="100000">
                <a:srgbClr val="70A4D5"/>
              </a:gs>
            </a:gsLst>
            <a:lin ang="5400012" scaled="0"/>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32"/>
          <p:cNvSpPr/>
          <p:nvPr/>
        </p:nvSpPr>
        <p:spPr>
          <a:xfrm>
            <a:off x="6752713" y="943513"/>
            <a:ext cx="1169700" cy="744300"/>
          </a:xfrm>
          <a:prstGeom prst="roundRect">
            <a:avLst>
              <a:gd fmla="val 16667" name="adj"/>
            </a:avLst>
          </a:prstGeom>
          <a:gradFill>
            <a:gsLst>
              <a:gs pos="0">
                <a:srgbClr val="B4A7D6"/>
              </a:gs>
              <a:gs pos="100000">
                <a:srgbClr val="F0A963"/>
              </a:gs>
            </a:gsLst>
            <a:lin ang="5400012" scaled="0"/>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32"/>
          <p:cNvSpPr/>
          <p:nvPr/>
        </p:nvSpPr>
        <p:spPr>
          <a:xfrm>
            <a:off x="1100688" y="2002888"/>
            <a:ext cx="1169700" cy="744300"/>
          </a:xfrm>
          <a:prstGeom prst="roundRect">
            <a:avLst>
              <a:gd fmla="val 16667" name="adj"/>
            </a:avLst>
          </a:prstGeom>
          <a:gradFill>
            <a:gsLst>
              <a:gs pos="0">
                <a:srgbClr val="D4E5F5"/>
              </a:gs>
              <a:gs pos="100000">
                <a:srgbClr val="70A4D5"/>
              </a:gs>
            </a:gsLst>
            <a:lin ang="5400012" scaled="0"/>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32"/>
          <p:cNvSpPr/>
          <p:nvPr/>
        </p:nvSpPr>
        <p:spPr>
          <a:xfrm>
            <a:off x="2455363" y="2002888"/>
            <a:ext cx="1169700" cy="744300"/>
          </a:xfrm>
          <a:prstGeom prst="roundRect">
            <a:avLst>
              <a:gd fmla="val 16667" name="adj"/>
            </a:avLst>
          </a:prstGeom>
          <a:gradFill>
            <a:gsLst>
              <a:gs pos="0">
                <a:srgbClr val="93C47D"/>
              </a:gs>
              <a:gs pos="100000">
                <a:srgbClr val="F0A963"/>
              </a:gs>
            </a:gsLst>
            <a:lin ang="5400012" scaled="0"/>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32"/>
          <p:cNvSpPr/>
          <p:nvPr/>
        </p:nvSpPr>
        <p:spPr>
          <a:xfrm>
            <a:off x="3847013" y="2002888"/>
            <a:ext cx="1169700" cy="744300"/>
          </a:xfrm>
          <a:prstGeom prst="roundRect">
            <a:avLst>
              <a:gd fmla="val 16667" name="adj"/>
            </a:avLst>
          </a:prstGeom>
          <a:gradFill>
            <a:gsLst>
              <a:gs pos="0">
                <a:srgbClr val="D4E5F5"/>
              </a:gs>
              <a:gs pos="100000">
                <a:srgbClr val="70A4D5"/>
              </a:gs>
            </a:gsLst>
            <a:lin ang="5400012" scaled="0"/>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32"/>
          <p:cNvSpPr/>
          <p:nvPr/>
        </p:nvSpPr>
        <p:spPr>
          <a:xfrm>
            <a:off x="5332588" y="2002888"/>
            <a:ext cx="1169700" cy="744300"/>
          </a:xfrm>
          <a:prstGeom prst="roundRect">
            <a:avLst>
              <a:gd fmla="val 16667" name="adj"/>
            </a:avLst>
          </a:prstGeom>
          <a:gradFill>
            <a:gsLst>
              <a:gs pos="0">
                <a:srgbClr val="F5D0D0"/>
              </a:gs>
              <a:gs pos="100000">
                <a:srgbClr val="D96868"/>
              </a:gs>
            </a:gsLst>
            <a:lin ang="5400012" scaled="0"/>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32"/>
          <p:cNvSpPr/>
          <p:nvPr/>
        </p:nvSpPr>
        <p:spPr>
          <a:xfrm>
            <a:off x="6752713" y="2002888"/>
            <a:ext cx="1169700" cy="744300"/>
          </a:xfrm>
          <a:prstGeom prst="roundRect">
            <a:avLst>
              <a:gd fmla="val 16667" name="adj"/>
            </a:avLst>
          </a:prstGeom>
          <a:gradFill>
            <a:gsLst>
              <a:gs pos="0">
                <a:srgbClr val="D4E5F5"/>
              </a:gs>
              <a:gs pos="100000">
                <a:srgbClr val="70A4D5"/>
              </a:gs>
            </a:gsLst>
            <a:lin ang="5400012" scaled="0"/>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32"/>
          <p:cNvSpPr/>
          <p:nvPr/>
        </p:nvSpPr>
        <p:spPr>
          <a:xfrm>
            <a:off x="1100688" y="3062238"/>
            <a:ext cx="1169700" cy="744300"/>
          </a:xfrm>
          <a:prstGeom prst="roundRect">
            <a:avLst>
              <a:gd fmla="val 16667" name="adj"/>
            </a:avLst>
          </a:prstGeom>
          <a:gradFill>
            <a:gsLst>
              <a:gs pos="0">
                <a:srgbClr val="B6D7A8"/>
              </a:gs>
              <a:gs pos="100000">
                <a:srgbClr val="FAD25C"/>
              </a:gs>
            </a:gsLst>
            <a:lin ang="5400012" scaled="0"/>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32"/>
          <p:cNvSpPr/>
          <p:nvPr/>
        </p:nvSpPr>
        <p:spPr>
          <a:xfrm>
            <a:off x="2455363" y="3062238"/>
            <a:ext cx="1169700" cy="744300"/>
          </a:xfrm>
          <a:prstGeom prst="roundRect">
            <a:avLst>
              <a:gd fmla="val 16667" name="adj"/>
            </a:avLst>
          </a:prstGeom>
          <a:gradFill>
            <a:gsLst>
              <a:gs pos="0">
                <a:srgbClr val="D4E5F5"/>
              </a:gs>
              <a:gs pos="100000">
                <a:srgbClr val="70A4D5"/>
              </a:gs>
            </a:gsLst>
            <a:lin ang="5400012" scaled="0"/>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32"/>
          <p:cNvSpPr/>
          <p:nvPr/>
        </p:nvSpPr>
        <p:spPr>
          <a:xfrm>
            <a:off x="3847013" y="3062238"/>
            <a:ext cx="1169700" cy="744300"/>
          </a:xfrm>
          <a:prstGeom prst="roundRect">
            <a:avLst>
              <a:gd fmla="val 16667" name="adj"/>
            </a:avLst>
          </a:prstGeom>
          <a:gradFill>
            <a:gsLst>
              <a:gs pos="0">
                <a:srgbClr val="EAD1DC"/>
              </a:gs>
              <a:gs pos="100000">
                <a:srgbClr val="70A4D5"/>
              </a:gs>
            </a:gsLst>
            <a:lin ang="5400012" scaled="0"/>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32"/>
          <p:cNvSpPr/>
          <p:nvPr/>
        </p:nvSpPr>
        <p:spPr>
          <a:xfrm>
            <a:off x="5332588" y="3062238"/>
            <a:ext cx="1169700" cy="744300"/>
          </a:xfrm>
          <a:prstGeom prst="roundRect">
            <a:avLst>
              <a:gd fmla="val 16667" name="adj"/>
            </a:avLst>
          </a:prstGeom>
          <a:gradFill>
            <a:gsLst>
              <a:gs pos="0">
                <a:srgbClr val="D4E5F5"/>
              </a:gs>
              <a:gs pos="100000">
                <a:srgbClr val="70A4D5"/>
              </a:gs>
            </a:gsLst>
            <a:lin ang="5400012" scaled="0"/>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32"/>
          <p:cNvSpPr/>
          <p:nvPr/>
        </p:nvSpPr>
        <p:spPr>
          <a:xfrm>
            <a:off x="6752713" y="3062238"/>
            <a:ext cx="1169700" cy="744300"/>
          </a:xfrm>
          <a:prstGeom prst="roundRect">
            <a:avLst>
              <a:gd fmla="val 16667" name="adj"/>
            </a:avLst>
          </a:prstGeom>
          <a:gradFill>
            <a:gsLst>
              <a:gs pos="0">
                <a:srgbClr val="DCECD5"/>
              </a:gs>
              <a:gs pos="100000">
                <a:srgbClr val="93BC81"/>
              </a:gs>
            </a:gsLst>
            <a:lin ang="5400012" scaled="0"/>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32"/>
          <p:cNvSpPr/>
          <p:nvPr/>
        </p:nvSpPr>
        <p:spPr>
          <a:xfrm>
            <a:off x="1100688" y="4121600"/>
            <a:ext cx="1169700" cy="744300"/>
          </a:xfrm>
          <a:prstGeom prst="roundRect">
            <a:avLst>
              <a:gd fmla="val 16667" name="adj"/>
            </a:avLst>
          </a:prstGeom>
          <a:gradFill>
            <a:gsLst>
              <a:gs pos="0">
                <a:srgbClr val="FF9900"/>
              </a:gs>
              <a:gs pos="100000">
                <a:srgbClr val="70A4D5"/>
              </a:gs>
            </a:gsLst>
            <a:lin ang="5400012" scaled="0"/>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32"/>
          <p:cNvSpPr/>
          <p:nvPr/>
        </p:nvSpPr>
        <p:spPr>
          <a:xfrm>
            <a:off x="2455363" y="4121600"/>
            <a:ext cx="1169700" cy="744300"/>
          </a:xfrm>
          <a:prstGeom prst="roundRect">
            <a:avLst>
              <a:gd fmla="val 16667" name="adj"/>
            </a:avLst>
          </a:prstGeom>
          <a:gradFill>
            <a:gsLst>
              <a:gs pos="0">
                <a:srgbClr val="93C47D"/>
              </a:gs>
              <a:gs pos="100000">
                <a:srgbClr val="70A4D5"/>
              </a:gs>
            </a:gsLst>
            <a:lin ang="5400012" scaled="0"/>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32"/>
          <p:cNvSpPr/>
          <p:nvPr/>
        </p:nvSpPr>
        <p:spPr>
          <a:xfrm>
            <a:off x="3847013" y="4121600"/>
            <a:ext cx="1169700" cy="744300"/>
          </a:xfrm>
          <a:prstGeom prst="roundRect">
            <a:avLst>
              <a:gd fmla="val 16667" name="adj"/>
            </a:avLst>
          </a:prstGeom>
          <a:gradFill>
            <a:gsLst>
              <a:gs pos="0">
                <a:srgbClr val="D4E5F5"/>
              </a:gs>
              <a:gs pos="100000">
                <a:srgbClr val="70A4D5"/>
              </a:gs>
            </a:gsLst>
            <a:lin ang="5400012" scaled="0"/>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32"/>
          <p:cNvSpPr/>
          <p:nvPr/>
        </p:nvSpPr>
        <p:spPr>
          <a:xfrm>
            <a:off x="5332588" y="4121600"/>
            <a:ext cx="1169700" cy="744300"/>
          </a:xfrm>
          <a:prstGeom prst="roundRect">
            <a:avLst>
              <a:gd fmla="val 16667" name="adj"/>
            </a:avLst>
          </a:prstGeom>
          <a:gradFill>
            <a:gsLst>
              <a:gs pos="0">
                <a:srgbClr val="45818E"/>
              </a:gs>
              <a:gs pos="100000">
                <a:srgbClr val="93BC81"/>
              </a:gs>
            </a:gsLst>
            <a:lin ang="5400012" scaled="0"/>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32"/>
          <p:cNvSpPr txBox="1"/>
          <p:nvPr/>
        </p:nvSpPr>
        <p:spPr>
          <a:xfrm>
            <a:off x="1227325" y="987725"/>
            <a:ext cx="9534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chemeClr val="lt1"/>
                </a:solidFill>
                <a:latin typeface="Roboto"/>
                <a:ea typeface="Roboto"/>
                <a:cs typeface="Roboto"/>
                <a:sym typeface="Roboto"/>
              </a:rPr>
              <a:t>Museum and Landmark Enthusiasts</a:t>
            </a:r>
            <a:endParaRPr sz="1300">
              <a:solidFill>
                <a:schemeClr val="lt1"/>
              </a:solidFill>
              <a:latin typeface="Roboto"/>
              <a:ea typeface="Roboto"/>
              <a:cs typeface="Roboto"/>
              <a:sym typeface="Roboto"/>
            </a:endParaRPr>
          </a:p>
        </p:txBody>
      </p:sp>
      <p:sp>
        <p:nvSpPr>
          <p:cNvPr id="210" name="Google Shape;210;p32"/>
          <p:cNvSpPr txBox="1"/>
          <p:nvPr/>
        </p:nvSpPr>
        <p:spPr>
          <a:xfrm>
            <a:off x="1248277" y="3111150"/>
            <a:ext cx="8841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rgbClr val="FFFFFE"/>
                </a:solidFill>
                <a:latin typeface="Roboto"/>
                <a:ea typeface="Roboto"/>
                <a:cs typeface="Roboto"/>
                <a:sym typeface="Roboto"/>
              </a:rPr>
              <a:t>Park and Activity Enthusiasts</a:t>
            </a:r>
            <a:endParaRPr sz="750">
              <a:solidFill>
                <a:srgbClr val="FFFFFE"/>
              </a:solidFill>
            </a:endParaRPr>
          </a:p>
        </p:txBody>
      </p:sp>
      <p:sp>
        <p:nvSpPr>
          <p:cNvPr id="211" name="Google Shape;211;p32"/>
          <p:cNvSpPr txBox="1"/>
          <p:nvPr/>
        </p:nvSpPr>
        <p:spPr>
          <a:xfrm>
            <a:off x="6818175" y="987725"/>
            <a:ext cx="9903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rgbClr val="FFFFFE"/>
                </a:solidFill>
                <a:latin typeface="Roboto"/>
                <a:ea typeface="Roboto"/>
                <a:cs typeface="Roboto"/>
                <a:sym typeface="Roboto"/>
              </a:rPr>
              <a:t>Historic and Architectural Explorers</a:t>
            </a:r>
            <a:endParaRPr sz="750">
              <a:solidFill>
                <a:srgbClr val="FFFFFE"/>
              </a:solidFill>
            </a:endParaRPr>
          </a:p>
        </p:txBody>
      </p:sp>
      <p:sp>
        <p:nvSpPr>
          <p:cNvPr id="212" name="Google Shape;212;p32"/>
          <p:cNvSpPr txBox="1"/>
          <p:nvPr/>
        </p:nvSpPr>
        <p:spPr>
          <a:xfrm>
            <a:off x="2494114" y="1077175"/>
            <a:ext cx="11292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rgbClr val="FFFFFE"/>
                </a:solidFill>
                <a:latin typeface="Roboto"/>
                <a:ea typeface="Roboto"/>
                <a:cs typeface="Roboto"/>
                <a:sym typeface="Roboto"/>
              </a:rPr>
              <a:t>Beach and Park Lovers</a:t>
            </a:r>
            <a:endParaRPr sz="900">
              <a:solidFill>
                <a:srgbClr val="FFFFFE"/>
              </a:solidFill>
            </a:endParaRPr>
          </a:p>
        </p:txBody>
      </p:sp>
      <p:sp>
        <p:nvSpPr>
          <p:cNvPr id="213" name="Google Shape;213;p32"/>
          <p:cNvSpPr txBox="1"/>
          <p:nvPr/>
        </p:nvSpPr>
        <p:spPr>
          <a:xfrm>
            <a:off x="5422292" y="910775"/>
            <a:ext cx="9903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rgbClr val="FFFFFE"/>
                </a:solidFill>
                <a:latin typeface="Roboto"/>
                <a:ea typeface="Roboto"/>
                <a:cs typeface="Roboto"/>
                <a:sym typeface="Roboto"/>
              </a:rPr>
              <a:t>Amusement and Theme Park Enthusiasts</a:t>
            </a:r>
            <a:endParaRPr sz="750">
              <a:solidFill>
                <a:srgbClr val="FFFFFE"/>
              </a:solidFill>
            </a:endParaRPr>
          </a:p>
        </p:txBody>
      </p:sp>
      <p:sp>
        <p:nvSpPr>
          <p:cNvPr id="214" name="Google Shape;214;p32"/>
          <p:cNvSpPr txBox="1"/>
          <p:nvPr/>
        </p:nvSpPr>
        <p:spPr>
          <a:xfrm>
            <a:off x="3936717" y="1094888"/>
            <a:ext cx="9903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rgbClr val="FFFFFE"/>
                </a:solidFill>
                <a:latin typeface="Roboto"/>
                <a:ea typeface="Roboto"/>
                <a:cs typeface="Roboto"/>
                <a:sym typeface="Roboto"/>
              </a:rPr>
              <a:t>Shopping and Art Admirers</a:t>
            </a:r>
            <a:endParaRPr sz="750">
              <a:solidFill>
                <a:srgbClr val="FFFFFE"/>
              </a:solidFill>
            </a:endParaRPr>
          </a:p>
        </p:txBody>
      </p:sp>
      <p:sp>
        <p:nvSpPr>
          <p:cNvPr id="215" name="Google Shape;215;p32"/>
          <p:cNvSpPr txBox="1"/>
          <p:nvPr/>
        </p:nvSpPr>
        <p:spPr>
          <a:xfrm>
            <a:off x="2563554" y="4184525"/>
            <a:ext cx="9903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rgbClr val="FFFFFE"/>
                </a:solidFill>
                <a:latin typeface="Roboto"/>
                <a:ea typeface="Roboto"/>
                <a:cs typeface="Roboto"/>
                <a:sym typeface="Roboto"/>
              </a:rPr>
              <a:t>Theme Park and Garden Lovers</a:t>
            </a:r>
            <a:endParaRPr sz="750">
              <a:solidFill>
                <a:srgbClr val="FFFFFE"/>
              </a:solidFill>
            </a:endParaRPr>
          </a:p>
        </p:txBody>
      </p:sp>
      <p:sp>
        <p:nvSpPr>
          <p:cNvPr id="216" name="Google Shape;216;p32"/>
          <p:cNvSpPr txBox="1"/>
          <p:nvPr/>
        </p:nvSpPr>
        <p:spPr>
          <a:xfrm>
            <a:off x="1190417" y="2051788"/>
            <a:ext cx="9903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rgbClr val="FFFFFE"/>
                </a:solidFill>
                <a:latin typeface="Roboto"/>
                <a:ea typeface="Roboto"/>
                <a:cs typeface="Roboto"/>
                <a:sym typeface="Roboto"/>
              </a:rPr>
              <a:t>Cultural and Walking Tour Enthusiasts</a:t>
            </a:r>
            <a:endParaRPr sz="750">
              <a:solidFill>
                <a:srgbClr val="FFFFFE"/>
              </a:solidFill>
            </a:endParaRPr>
          </a:p>
        </p:txBody>
      </p:sp>
      <p:sp>
        <p:nvSpPr>
          <p:cNvPr id="217" name="Google Shape;217;p32"/>
          <p:cNvSpPr txBox="1"/>
          <p:nvPr/>
        </p:nvSpPr>
        <p:spPr>
          <a:xfrm>
            <a:off x="3936729" y="2063325"/>
            <a:ext cx="9903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rgbClr val="FFFFFE"/>
                </a:solidFill>
                <a:latin typeface="Roboto"/>
                <a:ea typeface="Roboto"/>
                <a:cs typeface="Roboto"/>
                <a:sym typeface="Roboto"/>
              </a:rPr>
              <a:t>Art and Garden Enthusiasts</a:t>
            </a:r>
            <a:endParaRPr sz="750">
              <a:solidFill>
                <a:srgbClr val="FFFFFE"/>
              </a:solidFill>
            </a:endParaRPr>
          </a:p>
        </p:txBody>
      </p:sp>
      <p:sp>
        <p:nvSpPr>
          <p:cNvPr id="218" name="Google Shape;218;p32"/>
          <p:cNvSpPr txBox="1"/>
          <p:nvPr/>
        </p:nvSpPr>
        <p:spPr>
          <a:xfrm>
            <a:off x="2494112" y="3174075"/>
            <a:ext cx="11292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rgbClr val="FFFFFE"/>
                </a:solidFill>
                <a:latin typeface="Roboto"/>
                <a:ea typeface="Roboto"/>
                <a:cs typeface="Roboto"/>
                <a:sym typeface="Roboto"/>
              </a:rPr>
              <a:t>Monument and Status Admirers</a:t>
            </a:r>
            <a:endParaRPr sz="750">
              <a:solidFill>
                <a:srgbClr val="FFFFFE"/>
              </a:solidFill>
            </a:endParaRPr>
          </a:p>
        </p:txBody>
      </p:sp>
      <p:sp>
        <p:nvSpPr>
          <p:cNvPr id="219" name="Google Shape;219;p32"/>
          <p:cNvSpPr txBox="1"/>
          <p:nvPr/>
        </p:nvSpPr>
        <p:spPr>
          <a:xfrm>
            <a:off x="5422292" y="4178300"/>
            <a:ext cx="9903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rgbClr val="FFFFFE"/>
                </a:solidFill>
                <a:latin typeface="Roboto"/>
                <a:ea typeface="Roboto"/>
                <a:cs typeface="Roboto"/>
                <a:sym typeface="Roboto"/>
              </a:rPr>
              <a:t>Waterfront and Art Admirers</a:t>
            </a:r>
            <a:endParaRPr sz="750">
              <a:solidFill>
                <a:srgbClr val="FFFFFE"/>
              </a:solidFill>
            </a:endParaRPr>
          </a:p>
        </p:txBody>
      </p:sp>
      <p:sp>
        <p:nvSpPr>
          <p:cNvPr id="220" name="Google Shape;220;p32"/>
          <p:cNvSpPr txBox="1"/>
          <p:nvPr/>
        </p:nvSpPr>
        <p:spPr>
          <a:xfrm>
            <a:off x="3947392" y="3034188"/>
            <a:ext cx="9903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rgbClr val="FFFFFE"/>
                </a:solidFill>
                <a:latin typeface="Roboto"/>
                <a:ea typeface="Roboto"/>
                <a:cs typeface="Roboto"/>
                <a:sym typeface="Roboto"/>
              </a:rPr>
              <a:t>Cultural and Religious Landmark Explorers</a:t>
            </a:r>
            <a:endParaRPr sz="750">
              <a:solidFill>
                <a:srgbClr val="FFFFFE"/>
              </a:solidFill>
            </a:endParaRPr>
          </a:p>
        </p:txBody>
      </p:sp>
      <p:sp>
        <p:nvSpPr>
          <p:cNvPr id="221" name="Google Shape;221;p32"/>
          <p:cNvSpPr txBox="1"/>
          <p:nvPr/>
        </p:nvSpPr>
        <p:spPr>
          <a:xfrm>
            <a:off x="6772976" y="2128738"/>
            <a:ext cx="11292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rgbClr val="FFFFFE"/>
                </a:solidFill>
                <a:latin typeface="Roboto"/>
                <a:ea typeface="Roboto"/>
                <a:cs typeface="Roboto"/>
                <a:sym typeface="Roboto"/>
              </a:rPr>
              <a:t>Museum and Arena Visitors</a:t>
            </a:r>
            <a:endParaRPr sz="750">
              <a:solidFill>
                <a:srgbClr val="FFFFFE"/>
              </a:solidFill>
            </a:endParaRPr>
          </a:p>
        </p:txBody>
      </p:sp>
      <p:sp>
        <p:nvSpPr>
          <p:cNvPr id="222" name="Google Shape;222;p32"/>
          <p:cNvSpPr txBox="1"/>
          <p:nvPr/>
        </p:nvSpPr>
        <p:spPr>
          <a:xfrm>
            <a:off x="5399692" y="2049438"/>
            <a:ext cx="9903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rgbClr val="FFFFFE"/>
                </a:solidFill>
                <a:latin typeface="Roboto"/>
                <a:ea typeface="Roboto"/>
                <a:cs typeface="Roboto"/>
                <a:sym typeface="Roboto"/>
              </a:rPr>
              <a:t>Landmark and Cathedral Explorers</a:t>
            </a:r>
            <a:endParaRPr sz="750">
              <a:solidFill>
                <a:srgbClr val="FFFFFE"/>
              </a:solidFill>
            </a:endParaRPr>
          </a:p>
        </p:txBody>
      </p:sp>
      <p:sp>
        <p:nvSpPr>
          <p:cNvPr id="223" name="Google Shape;223;p32"/>
          <p:cNvSpPr txBox="1"/>
          <p:nvPr/>
        </p:nvSpPr>
        <p:spPr>
          <a:xfrm>
            <a:off x="5422292" y="3085513"/>
            <a:ext cx="9903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rgbClr val="FFFFFE"/>
                </a:solidFill>
                <a:latin typeface="Roboto"/>
                <a:ea typeface="Roboto"/>
                <a:cs typeface="Roboto"/>
                <a:sym typeface="Roboto"/>
              </a:rPr>
              <a:t>Nature and Art Enthusiasts</a:t>
            </a:r>
            <a:endParaRPr sz="750">
              <a:solidFill>
                <a:srgbClr val="FFFFFE"/>
              </a:solidFill>
            </a:endParaRPr>
          </a:p>
        </p:txBody>
      </p:sp>
      <p:sp>
        <p:nvSpPr>
          <p:cNvPr id="224" name="Google Shape;224;p32"/>
          <p:cNvSpPr txBox="1"/>
          <p:nvPr/>
        </p:nvSpPr>
        <p:spPr>
          <a:xfrm>
            <a:off x="6818167" y="3111150"/>
            <a:ext cx="9903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rgbClr val="FFFFFE"/>
                </a:solidFill>
                <a:latin typeface="Roboto"/>
                <a:ea typeface="Roboto"/>
                <a:cs typeface="Roboto"/>
                <a:sym typeface="Roboto"/>
              </a:rPr>
              <a:t>Architectural and Market Discoverers</a:t>
            </a:r>
            <a:endParaRPr sz="750">
              <a:solidFill>
                <a:srgbClr val="FFFFFE"/>
              </a:solidFill>
            </a:endParaRPr>
          </a:p>
        </p:txBody>
      </p:sp>
      <p:sp>
        <p:nvSpPr>
          <p:cNvPr id="225" name="Google Shape;225;p32"/>
          <p:cNvSpPr txBox="1"/>
          <p:nvPr/>
        </p:nvSpPr>
        <p:spPr>
          <a:xfrm>
            <a:off x="3948067" y="4121600"/>
            <a:ext cx="9903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rgbClr val="FFFFFE"/>
                </a:solidFill>
                <a:latin typeface="Roboto"/>
                <a:ea typeface="Roboto"/>
                <a:cs typeface="Roboto"/>
                <a:sym typeface="Roboto"/>
              </a:rPr>
              <a:t>Beach and Nature Retreat Seekers</a:t>
            </a:r>
            <a:endParaRPr sz="750">
              <a:solidFill>
                <a:srgbClr val="FFFFFE"/>
              </a:solidFill>
            </a:endParaRPr>
          </a:p>
        </p:txBody>
      </p:sp>
      <p:sp>
        <p:nvSpPr>
          <p:cNvPr id="226" name="Google Shape;226;p32"/>
          <p:cNvSpPr txBox="1"/>
          <p:nvPr/>
        </p:nvSpPr>
        <p:spPr>
          <a:xfrm>
            <a:off x="1179054" y="4121588"/>
            <a:ext cx="9903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rgbClr val="FFFFFE"/>
                </a:solidFill>
                <a:latin typeface="Roboto"/>
                <a:ea typeface="Roboto"/>
                <a:cs typeface="Roboto"/>
                <a:sym typeface="Roboto"/>
              </a:rPr>
              <a:t>Historical Park and Shopping Enthusiasts</a:t>
            </a:r>
            <a:endParaRPr sz="750">
              <a:solidFill>
                <a:srgbClr val="FFFFFE"/>
              </a:solidFill>
            </a:endParaRPr>
          </a:p>
        </p:txBody>
      </p:sp>
      <p:sp>
        <p:nvSpPr>
          <p:cNvPr id="227" name="Google Shape;227;p32"/>
          <p:cNvSpPr txBox="1"/>
          <p:nvPr/>
        </p:nvSpPr>
        <p:spPr>
          <a:xfrm>
            <a:off x="2563554" y="2037763"/>
            <a:ext cx="9903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rgbClr val="FFFFFE"/>
                </a:solidFill>
                <a:latin typeface="Roboto"/>
                <a:ea typeface="Roboto"/>
                <a:cs typeface="Roboto"/>
                <a:sym typeface="Roboto"/>
              </a:rPr>
              <a:t>Heritage and Landmark Enthusiasts</a:t>
            </a:r>
            <a:endParaRPr sz="750">
              <a:solidFill>
                <a:srgbClr val="FFFFFE"/>
              </a:solidFill>
            </a:endParaRPr>
          </a:p>
        </p:txBody>
      </p:sp>
      <p:sp>
        <p:nvSpPr>
          <p:cNvPr id="228" name="Google Shape;228;p32"/>
          <p:cNvSpPr txBox="1"/>
          <p:nvPr/>
        </p:nvSpPr>
        <p:spPr>
          <a:xfrm>
            <a:off x="6969025" y="4732275"/>
            <a:ext cx="21876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lt1"/>
                </a:solidFill>
                <a:latin typeface="Roboto"/>
                <a:ea typeface="Roboto"/>
                <a:cs typeface="Roboto"/>
                <a:sym typeface="Roboto"/>
              </a:rPr>
              <a:t>(Detailed descriptions in Appendix)</a:t>
            </a:r>
            <a:endParaRPr sz="1000">
              <a:solidFill>
                <a:schemeClr val="lt1"/>
              </a:solidFill>
              <a:latin typeface="Roboto"/>
              <a:ea typeface="Roboto"/>
              <a:cs typeface="Roboto"/>
              <a:sym typeface="Robo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33"/>
          <p:cNvSpPr txBox="1"/>
          <p:nvPr>
            <p:ph type="title"/>
          </p:nvPr>
        </p:nvSpPr>
        <p:spPr>
          <a:xfrm>
            <a:off x="471900" y="738725"/>
            <a:ext cx="8222100" cy="767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b="1" lang="en"/>
              <a:t>Moving forward…</a:t>
            </a:r>
            <a:endParaRPr b="1"/>
          </a:p>
        </p:txBody>
      </p:sp>
      <p:sp>
        <p:nvSpPr>
          <p:cNvPr id="234" name="Google Shape;234;p33"/>
          <p:cNvSpPr txBox="1"/>
          <p:nvPr>
            <p:ph idx="1" type="body"/>
          </p:nvPr>
        </p:nvSpPr>
        <p:spPr>
          <a:xfrm>
            <a:off x="471900" y="1919075"/>
            <a:ext cx="8222100" cy="2876700"/>
          </a:xfrm>
          <a:prstGeom prst="rect">
            <a:avLst/>
          </a:prstGeom>
        </p:spPr>
        <p:txBody>
          <a:bodyPr anchorCtr="0" anchor="t" bIns="91425" lIns="91425" spcFirstLastPara="1" rIns="91425" wrap="square" tIns="91425">
            <a:normAutofit fontScale="92500" lnSpcReduction="10000"/>
          </a:bodyPr>
          <a:lstStyle/>
          <a:p>
            <a:pPr indent="-334327" lvl="0" marL="457200" rtl="0" algn="l">
              <a:lnSpc>
                <a:spcPct val="200000"/>
              </a:lnSpc>
              <a:spcBef>
                <a:spcPts val="0"/>
              </a:spcBef>
              <a:spcAft>
                <a:spcPts val="0"/>
              </a:spcAft>
              <a:buClr>
                <a:srgbClr val="666666"/>
              </a:buClr>
              <a:buSzPct val="100000"/>
              <a:buChar char="●"/>
            </a:pPr>
            <a:r>
              <a:rPr lang="en">
                <a:solidFill>
                  <a:srgbClr val="666666"/>
                </a:solidFill>
              </a:rPr>
              <a:t>Define attributes of destinations based on traveler’s perception by conducting an online survey and collect more relevant data</a:t>
            </a:r>
            <a:endParaRPr>
              <a:solidFill>
                <a:srgbClr val="666666"/>
              </a:solidFill>
            </a:endParaRPr>
          </a:p>
          <a:p>
            <a:pPr indent="-334327" lvl="0" marL="457200" rtl="0" algn="l">
              <a:lnSpc>
                <a:spcPct val="200000"/>
              </a:lnSpc>
              <a:spcBef>
                <a:spcPts val="0"/>
              </a:spcBef>
              <a:spcAft>
                <a:spcPts val="0"/>
              </a:spcAft>
              <a:buClr>
                <a:srgbClr val="666666"/>
              </a:buClr>
              <a:buSzPct val="100000"/>
              <a:buChar char="●"/>
            </a:pPr>
            <a:r>
              <a:rPr lang="en">
                <a:solidFill>
                  <a:srgbClr val="666666"/>
                </a:solidFill>
              </a:rPr>
              <a:t>Refine the quality of data to ensure that values of features are accurate and up-to-date</a:t>
            </a:r>
            <a:endParaRPr>
              <a:solidFill>
                <a:srgbClr val="666666"/>
              </a:solidFill>
            </a:endParaRPr>
          </a:p>
          <a:p>
            <a:pPr indent="-334327" lvl="0" marL="457200" rtl="0" algn="l">
              <a:lnSpc>
                <a:spcPct val="200000"/>
              </a:lnSpc>
              <a:spcBef>
                <a:spcPts val="0"/>
              </a:spcBef>
              <a:spcAft>
                <a:spcPts val="0"/>
              </a:spcAft>
              <a:buClr>
                <a:srgbClr val="666666"/>
              </a:buClr>
              <a:buSzPct val="100000"/>
              <a:buChar char="●"/>
            </a:pPr>
            <a:r>
              <a:rPr lang="en">
                <a:solidFill>
                  <a:srgbClr val="666666"/>
                </a:solidFill>
              </a:rPr>
              <a:t>Experiment with different models and parameters to identify the most effective models and optimize recommendations</a:t>
            </a:r>
            <a:endParaRPr>
              <a:solidFill>
                <a:srgbClr val="666666"/>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34"/>
          <p:cNvSpPr txBox="1"/>
          <p:nvPr>
            <p:ph type="title"/>
          </p:nvPr>
        </p:nvSpPr>
        <p:spPr>
          <a:xfrm>
            <a:off x="3157500" y="2065350"/>
            <a:ext cx="2829000" cy="1012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b="1" lang="en"/>
              <a:t>Appendix</a:t>
            </a:r>
            <a:endParaRPr b="1"/>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35"/>
          <p:cNvSpPr txBox="1"/>
          <p:nvPr>
            <p:ph type="title"/>
          </p:nvPr>
        </p:nvSpPr>
        <p:spPr>
          <a:xfrm>
            <a:off x="98250" y="16350"/>
            <a:ext cx="8826600" cy="602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b="1" lang="en"/>
              <a:t>LDA</a:t>
            </a:r>
            <a:endParaRPr b="1"/>
          </a:p>
        </p:txBody>
      </p:sp>
      <p:pic>
        <p:nvPicPr>
          <p:cNvPr id="245" name="Google Shape;245;p35"/>
          <p:cNvPicPr preferRelativeResize="0"/>
          <p:nvPr/>
        </p:nvPicPr>
        <p:blipFill>
          <a:blip r:embed="rId3">
            <a:alphaModFix/>
          </a:blip>
          <a:stretch>
            <a:fillRect/>
          </a:stretch>
        </p:blipFill>
        <p:spPr>
          <a:xfrm>
            <a:off x="1305663" y="741488"/>
            <a:ext cx="2965346" cy="2163250"/>
          </a:xfrm>
          <a:prstGeom prst="rect">
            <a:avLst/>
          </a:prstGeom>
          <a:noFill/>
          <a:ln>
            <a:noFill/>
          </a:ln>
        </p:spPr>
      </p:pic>
      <p:pic>
        <p:nvPicPr>
          <p:cNvPr id="246" name="Google Shape;246;p35"/>
          <p:cNvPicPr preferRelativeResize="0"/>
          <p:nvPr/>
        </p:nvPicPr>
        <p:blipFill>
          <a:blip r:embed="rId4">
            <a:alphaModFix/>
          </a:blip>
          <a:stretch>
            <a:fillRect/>
          </a:stretch>
        </p:blipFill>
        <p:spPr>
          <a:xfrm>
            <a:off x="1305675" y="3081475"/>
            <a:ext cx="2965324" cy="2008175"/>
          </a:xfrm>
          <a:prstGeom prst="rect">
            <a:avLst/>
          </a:prstGeom>
          <a:noFill/>
          <a:ln>
            <a:noFill/>
          </a:ln>
        </p:spPr>
      </p:pic>
      <p:pic>
        <p:nvPicPr>
          <p:cNvPr id="247" name="Google Shape;247;p35"/>
          <p:cNvPicPr preferRelativeResize="0"/>
          <p:nvPr/>
        </p:nvPicPr>
        <p:blipFill>
          <a:blip r:embed="rId5">
            <a:alphaModFix/>
          </a:blip>
          <a:stretch>
            <a:fillRect/>
          </a:stretch>
        </p:blipFill>
        <p:spPr>
          <a:xfrm>
            <a:off x="4490875" y="746950"/>
            <a:ext cx="2965325" cy="2163225"/>
          </a:xfrm>
          <a:prstGeom prst="rect">
            <a:avLst/>
          </a:prstGeom>
          <a:noFill/>
          <a:ln>
            <a:noFill/>
          </a:ln>
        </p:spPr>
      </p:pic>
      <p:pic>
        <p:nvPicPr>
          <p:cNvPr id="248" name="Google Shape;248;p35"/>
          <p:cNvPicPr preferRelativeResize="0"/>
          <p:nvPr/>
        </p:nvPicPr>
        <p:blipFill>
          <a:blip r:embed="rId6">
            <a:alphaModFix/>
          </a:blip>
          <a:stretch>
            <a:fillRect/>
          </a:stretch>
        </p:blipFill>
        <p:spPr>
          <a:xfrm>
            <a:off x="4490875" y="3081475"/>
            <a:ext cx="2965325" cy="7968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36"/>
          <p:cNvSpPr txBox="1"/>
          <p:nvPr>
            <p:ph type="title"/>
          </p:nvPr>
        </p:nvSpPr>
        <p:spPr>
          <a:xfrm>
            <a:off x="98250" y="16350"/>
            <a:ext cx="8826600" cy="602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b="1" lang="en"/>
              <a:t>LDA</a:t>
            </a:r>
            <a:endParaRPr b="1"/>
          </a:p>
        </p:txBody>
      </p:sp>
      <p:pic>
        <p:nvPicPr>
          <p:cNvPr id="254" name="Google Shape;254;p36"/>
          <p:cNvPicPr preferRelativeResize="0"/>
          <p:nvPr/>
        </p:nvPicPr>
        <p:blipFill>
          <a:blip r:embed="rId3">
            <a:alphaModFix/>
          </a:blip>
          <a:stretch>
            <a:fillRect/>
          </a:stretch>
        </p:blipFill>
        <p:spPr>
          <a:xfrm>
            <a:off x="152400" y="771475"/>
            <a:ext cx="4010544" cy="4219650"/>
          </a:xfrm>
          <a:prstGeom prst="rect">
            <a:avLst/>
          </a:prstGeom>
          <a:noFill/>
          <a:ln>
            <a:noFill/>
          </a:ln>
        </p:spPr>
      </p:pic>
      <p:pic>
        <p:nvPicPr>
          <p:cNvPr id="255" name="Google Shape;255;p36"/>
          <p:cNvPicPr preferRelativeResize="0"/>
          <p:nvPr/>
        </p:nvPicPr>
        <p:blipFill>
          <a:blip r:embed="rId4">
            <a:alphaModFix/>
          </a:blip>
          <a:stretch>
            <a:fillRect/>
          </a:stretch>
        </p:blipFill>
        <p:spPr>
          <a:xfrm>
            <a:off x="4315344" y="771450"/>
            <a:ext cx="4676256" cy="392574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37"/>
          <p:cNvSpPr txBox="1"/>
          <p:nvPr>
            <p:ph type="title"/>
          </p:nvPr>
        </p:nvSpPr>
        <p:spPr>
          <a:xfrm>
            <a:off x="98250" y="16350"/>
            <a:ext cx="8826600" cy="602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b="1" lang="en"/>
              <a:t>Hierarchical Clustering</a:t>
            </a:r>
            <a:endParaRPr b="1"/>
          </a:p>
        </p:txBody>
      </p:sp>
      <p:pic>
        <p:nvPicPr>
          <p:cNvPr id="261" name="Google Shape;261;p37"/>
          <p:cNvPicPr preferRelativeResize="0"/>
          <p:nvPr/>
        </p:nvPicPr>
        <p:blipFill>
          <a:blip r:embed="rId3">
            <a:alphaModFix/>
          </a:blip>
          <a:stretch>
            <a:fillRect/>
          </a:stretch>
        </p:blipFill>
        <p:spPr>
          <a:xfrm>
            <a:off x="98250" y="1100525"/>
            <a:ext cx="2015050" cy="2699175"/>
          </a:xfrm>
          <a:prstGeom prst="rect">
            <a:avLst/>
          </a:prstGeom>
          <a:noFill/>
          <a:ln>
            <a:noFill/>
          </a:ln>
        </p:spPr>
      </p:pic>
      <p:pic>
        <p:nvPicPr>
          <p:cNvPr id="262" name="Google Shape;262;p37"/>
          <p:cNvPicPr preferRelativeResize="0"/>
          <p:nvPr/>
        </p:nvPicPr>
        <p:blipFill>
          <a:blip r:embed="rId4">
            <a:alphaModFix/>
          </a:blip>
          <a:stretch>
            <a:fillRect/>
          </a:stretch>
        </p:blipFill>
        <p:spPr>
          <a:xfrm>
            <a:off x="4572000" y="1100525"/>
            <a:ext cx="2087710" cy="2699175"/>
          </a:xfrm>
          <a:prstGeom prst="rect">
            <a:avLst/>
          </a:prstGeom>
          <a:noFill/>
          <a:ln>
            <a:noFill/>
          </a:ln>
        </p:spPr>
      </p:pic>
      <p:sp>
        <p:nvSpPr>
          <p:cNvPr id="263" name="Google Shape;263;p37"/>
          <p:cNvSpPr txBox="1"/>
          <p:nvPr/>
        </p:nvSpPr>
        <p:spPr>
          <a:xfrm>
            <a:off x="1102200" y="700325"/>
            <a:ext cx="2414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666666"/>
                </a:solidFill>
                <a:latin typeface="Roboto"/>
                <a:ea typeface="Roboto"/>
                <a:cs typeface="Roboto"/>
                <a:sym typeface="Roboto"/>
              </a:rPr>
              <a:t>Trial 1: Feature Engineering</a:t>
            </a:r>
            <a:endParaRPr b="1">
              <a:solidFill>
                <a:srgbClr val="666666"/>
              </a:solidFill>
              <a:latin typeface="Roboto"/>
              <a:ea typeface="Roboto"/>
              <a:cs typeface="Roboto"/>
              <a:sym typeface="Roboto"/>
            </a:endParaRPr>
          </a:p>
        </p:txBody>
      </p:sp>
      <p:sp>
        <p:nvSpPr>
          <p:cNvPr id="264" name="Google Shape;264;p37"/>
          <p:cNvSpPr txBox="1"/>
          <p:nvPr/>
        </p:nvSpPr>
        <p:spPr>
          <a:xfrm>
            <a:off x="5513100" y="700325"/>
            <a:ext cx="2774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666666"/>
                </a:solidFill>
                <a:latin typeface="Roboto"/>
                <a:ea typeface="Roboto"/>
                <a:cs typeface="Roboto"/>
                <a:sym typeface="Roboto"/>
              </a:rPr>
              <a:t>Trial 2: Numeric Variables Only</a:t>
            </a:r>
            <a:endParaRPr b="1">
              <a:solidFill>
                <a:srgbClr val="666666"/>
              </a:solidFill>
              <a:latin typeface="Roboto"/>
              <a:ea typeface="Roboto"/>
              <a:cs typeface="Roboto"/>
              <a:sym typeface="Roboto"/>
            </a:endParaRPr>
          </a:p>
        </p:txBody>
      </p:sp>
      <p:sp>
        <p:nvSpPr>
          <p:cNvPr id="265" name="Google Shape;265;p37"/>
          <p:cNvSpPr txBox="1"/>
          <p:nvPr/>
        </p:nvSpPr>
        <p:spPr>
          <a:xfrm>
            <a:off x="2113300" y="1100525"/>
            <a:ext cx="2414100" cy="277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dk1"/>
                </a:solidFill>
                <a:highlight>
                  <a:srgbClr val="FFFFFE"/>
                </a:highlight>
                <a:latin typeface="Roboto"/>
                <a:ea typeface="Roboto"/>
                <a:cs typeface="Roboto"/>
                <a:sym typeface="Roboto"/>
              </a:rPr>
              <a:t>Convert all data to numeric matrices</a:t>
            </a:r>
            <a:r>
              <a:rPr lang="en">
                <a:solidFill>
                  <a:schemeClr val="dk1"/>
                </a:solidFill>
                <a:highlight>
                  <a:srgbClr val="FFFFFE"/>
                </a:highlight>
                <a:latin typeface="Roboto"/>
                <a:ea typeface="Roboto"/>
                <a:cs typeface="Roboto"/>
                <a:sym typeface="Roboto"/>
              </a:rPr>
              <a:t>:</a:t>
            </a:r>
            <a:endParaRPr>
              <a:solidFill>
                <a:schemeClr val="dk1"/>
              </a:solidFill>
              <a:highlight>
                <a:srgbClr val="FFFFFE"/>
              </a:highlight>
              <a:latin typeface="Roboto"/>
              <a:ea typeface="Roboto"/>
              <a:cs typeface="Roboto"/>
              <a:sym typeface="Roboto"/>
            </a:endParaRPr>
          </a:p>
          <a:p>
            <a:pPr indent="0" lvl="0" marL="0" rtl="0" algn="l">
              <a:spcBef>
                <a:spcPts val="0"/>
              </a:spcBef>
              <a:spcAft>
                <a:spcPts val="0"/>
              </a:spcAft>
              <a:buNone/>
            </a:pPr>
            <a:br>
              <a:rPr lang="en">
                <a:solidFill>
                  <a:schemeClr val="dk1"/>
                </a:solidFill>
                <a:highlight>
                  <a:srgbClr val="FFFFFE"/>
                </a:highlight>
                <a:latin typeface="Roboto"/>
                <a:ea typeface="Roboto"/>
                <a:cs typeface="Roboto"/>
                <a:sym typeface="Roboto"/>
              </a:rPr>
            </a:br>
            <a:r>
              <a:rPr lang="en">
                <a:solidFill>
                  <a:schemeClr val="dk1"/>
                </a:solidFill>
                <a:highlight>
                  <a:srgbClr val="FFFFFE"/>
                </a:highlight>
                <a:latin typeface="Roboto"/>
                <a:ea typeface="Roboto"/>
                <a:cs typeface="Roboto"/>
                <a:sym typeface="Roboto"/>
              </a:rPr>
              <a:t>-&gt; Scale continuous variables</a:t>
            </a:r>
            <a:endParaRPr>
              <a:solidFill>
                <a:schemeClr val="dk1"/>
              </a:solidFill>
              <a:highlight>
                <a:srgbClr val="FFFFFE"/>
              </a:highlight>
              <a:latin typeface="Roboto"/>
              <a:ea typeface="Roboto"/>
              <a:cs typeface="Roboto"/>
              <a:sym typeface="Roboto"/>
            </a:endParaRPr>
          </a:p>
          <a:p>
            <a:pPr indent="0" lvl="0" marL="0" rtl="0" algn="l">
              <a:spcBef>
                <a:spcPts val="0"/>
              </a:spcBef>
              <a:spcAft>
                <a:spcPts val="0"/>
              </a:spcAft>
              <a:buNone/>
            </a:pPr>
            <a:r>
              <a:t/>
            </a:r>
            <a:endParaRPr>
              <a:solidFill>
                <a:schemeClr val="dk1"/>
              </a:solidFill>
              <a:highlight>
                <a:srgbClr val="FFFFFE"/>
              </a:highlight>
              <a:latin typeface="Roboto"/>
              <a:ea typeface="Roboto"/>
              <a:cs typeface="Roboto"/>
              <a:sym typeface="Roboto"/>
            </a:endParaRPr>
          </a:p>
          <a:p>
            <a:pPr indent="0" lvl="0" marL="0" rtl="0" algn="l">
              <a:spcBef>
                <a:spcPts val="0"/>
              </a:spcBef>
              <a:spcAft>
                <a:spcPts val="0"/>
              </a:spcAft>
              <a:buNone/>
            </a:pPr>
            <a:r>
              <a:rPr lang="en">
                <a:solidFill>
                  <a:schemeClr val="dk1"/>
                </a:solidFill>
                <a:highlight>
                  <a:srgbClr val="FFFFFE"/>
                </a:highlight>
                <a:latin typeface="Roboto"/>
                <a:ea typeface="Roboto"/>
                <a:cs typeface="Roboto"/>
                <a:sym typeface="Roboto"/>
              </a:rPr>
              <a:t>-&gt; Binary categorical variables no change</a:t>
            </a:r>
            <a:endParaRPr>
              <a:solidFill>
                <a:schemeClr val="dk1"/>
              </a:solidFill>
              <a:highlight>
                <a:srgbClr val="FFFFFE"/>
              </a:highlight>
              <a:latin typeface="Roboto"/>
              <a:ea typeface="Roboto"/>
              <a:cs typeface="Roboto"/>
              <a:sym typeface="Roboto"/>
            </a:endParaRPr>
          </a:p>
          <a:p>
            <a:pPr indent="0" lvl="0" marL="0" rtl="0" algn="l">
              <a:spcBef>
                <a:spcPts val="0"/>
              </a:spcBef>
              <a:spcAft>
                <a:spcPts val="0"/>
              </a:spcAft>
              <a:buNone/>
            </a:pPr>
            <a:r>
              <a:t/>
            </a:r>
            <a:endParaRPr>
              <a:solidFill>
                <a:schemeClr val="dk1"/>
              </a:solidFill>
              <a:highlight>
                <a:srgbClr val="FFFFFE"/>
              </a:highlight>
              <a:latin typeface="Roboto"/>
              <a:ea typeface="Roboto"/>
              <a:cs typeface="Roboto"/>
              <a:sym typeface="Roboto"/>
            </a:endParaRPr>
          </a:p>
          <a:p>
            <a:pPr indent="0" lvl="0" marL="0" rtl="0" algn="l">
              <a:spcBef>
                <a:spcPts val="0"/>
              </a:spcBef>
              <a:spcAft>
                <a:spcPts val="0"/>
              </a:spcAft>
              <a:buNone/>
            </a:pPr>
            <a:r>
              <a:rPr lang="en">
                <a:solidFill>
                  <a:schemeClr val="dk1"/>
                </a:solidFill>
                <a:highlight>
                  <a:srgbClr val="FFFFFE"/>
                </a:highlight>
                <a:latin typeface="Roboto"/>
                <a:ea typeface="Roboto"/>
                <a:cs typeface="Roboto"/>
                <a:sym typeface="Roboto"/>
              </a:rPr>
              <a:t>-&gt; Vectorized text data with each number representing the frequency of a term</a:t>
            </a:r>
            <a:endParaRPr>
              <a:solidFill>
                <a:schemeClr val="dk1"/>
              </a:solidFill>
              <a:highlight>
                <a:srgbClr val="FFFFFE"/>
              </a:highlight>
              <a:latin typeface="Roboto"/>
              <a:ea typeface="Roboto"/>
              <a:cs typeface="Roboto"/>
              <a:sym typeface="Roboto"/>
            </a:endParaRPr>
          </a:p>
        </p:txBody>
      </p:sp>
      <p:cxnSp>
        <p:nvCxnSpPr>
          <p:cNvPr id="266" name="Google Shape;266;p37"/>
          <p:cNvCxnSpPr>
            <a:stCxn id="260" idx="2"/>
          </p:cNvCxnSpPr>
          <p:nvPr/>
        </p:nvCxnSpPr>
        <p:spPr>
          <a:xfrm>
            <a:off x="4511550" y="619050"/>
            <a:ext cx="6300" cy="4536000"/>
          </a:xfrm>
          <a:prstGeom prst="straightConnector1">
            <a:avLst/>
          </a:prstGeom>
          <a:noFill/>
          <a:ln cap="flat" cmpd="sng" w="9525">
            <a:solidFill>
              <a:schemeClr val="dk2"/>
            </a:solidFill>
            <a:prstDash val="solid"/>
            <a:round/>
            <a:headEnd len="med" w="med" type="none"/>
            <a:tailEnd len="med" w="med" type="none"/>
          </a:ln>
        </p:spPr>
      </p:cxnSp>
      <p:sp>
        <p:nvSpPr>
          <p:cNvPr id="267" name="Google Shape;267;p37"/>
          <p:cNvSpPr txBox="1"/>
          <p:nvPr/>
        </p:nvSpPr>
        <p:spPr>
          <a:xfrm>
            <a:off x="6704300" y="1100525"/>
            <a:ext cx="2414100" cy="233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dk1"/>
                </a:solidFill>
                <a:highlight>
                  <a:srgbClr val="FFFFFE"/>
                </a:highlight>
                <a:latin typeface="Roboto"/>
                <a:ea typeface="Roboto"/>
                <a:cs typeface="Roboto"/>
                <a:sym typeface="Roboto"/>
              </a:rPr>
              <a:t>An ensemble model</a:t>
            </a:r>
            <a:r>
              <a:rPr lang="en">
                <a:solidFill>
                  <a:schemeClr val="dk1"/>
                </a:solidFill>
                <a:highlight>
                  <a:srgbClr val="FFFFFE"/>
                </a:highlight>
                <a:latin typeface="Roboto"/>
                <a:ea typeface="Roboto"/>
                <a:cs typeface="Roboto"/>
                <a:sym typeface="Roboto"/>
              </a:rPr>
              <a:t>:</a:t>
            </a:r>
            <a:endParaRPr>
              <a:solidFill>
                <a:schemeClr val="dk1"/>
              </a:solidFill>
              <a:highlight>
                <a:srgbClr val="FFFFFE"/>
              </a:highlight>
              <a:latin typeface="Roboto"/>
              <a:ea typeface="Roboto"/>
              <a:cs typeface="Roboto"/>
              <a:sym typeface="Roboto"/>
            </a:endParaRPr>
          </a:p>
          <a:p>
            <a:pPr indent="0" lvl="0" marL="0" rtl="0" algn="l">
              <a:spcBef>
                <a:spcPts val="0"/>
              </a:spcBef>
              <a:spcAft>
                <a:spcPts val="0"/>
              </a:spcAft>
              <a:buNone/>
            </a:pPr>
            <a:r>
              <a:t/>
            </a:r>
            <a:endParaRPr>
              <a:solidFill>
                <a:schemeClr val="dk1"/>
              </a:solidFill>
              <a:highlight>
                <a:srgbClr val="FFFFFE"/>
              </a:highlight>
              <a:latin typeface="Roboto"/>
              <a:ea typeface="Roboto"/>
              <a:cs typeface="Roboto"/>
              <a:sym typeface="Roboto"/>
            </a:endParaRPr>
          </a:p>
          <a:p>
            <a:pPr indent="0" lvl="0" marL="0" rtl="0" algn="l">
              <a:spcBef>
                <a:spcPts val="0"/>
              </a:spcBef>
              <a:spcAft>
                <a:spcPts val="0"/>
              </a:spcAft>
              <a:buNone/>
            </a:pPr>
            <a:r>
              <a:rPr lang="en">
                <a:solidFill>
                  <a:schemeClr val="dk1"/>
                </a:solidFill>
                <a:highlight>
                  <a:srgbClr val="FFFFFE"/>
                </a:highlight>
                <a:latin typeface="Roboto"/>
                <a:ea typeface="Roboto"/>
                <a:cs typeface="Roboto"/>
                <a:sym typeface="Roboto"/>
              </a:rPr>
              <a:t>-&gt; Hierarchical clustering on all numeric variables (continuous &amp; binary)</a:t>
            </a:r>
            <a:endParaRPr>
              <a:solidFill>
                <a:schemeClr val="dk1"/>
              </a:solidFill>
              <a:highlight>
                <a:srgbClr val="FFFFFE"/>
              </a:highlight>
              <a:latin typeface="Roboto"/>
              <a:ea typeface="Roboto"/>
              <a:cs typeface="Roboto"/>
              <a:sym typeface="Roboto"/>
            </a:endParaRPr>
          </a:p>
          <a:p>
            <a:pPr indent="0" lvl="0" marL="0" rtl="0" algn="l">
              <a:spcBef>
                <a:spcPts val="0"/>
              </a:spcBef>
              <a:spcAft>
                <a:spcPts val="0"/>
              </a:spcAft>
              <a:buNone/>
            </a:pPr>
            <a:r>
              <a:t/>
            </a:r>
            <a:endParaRPr>
              <a:solidFill>
                <a:schemeClr val="dk1"/>
              </a:solidFill>
              <a:highlight>
                <a:srgbClr val="FFFFFE"/>
              </a:highlight>
              <a:latin typeface="Roboto"/>
              <a:ea typeface="Roboto"/>
              <a:cs typeface="Roboto"/>
              <a:sym typeface="Roboto"/>
            </a:endParaRPr>
          </a:p>
          <a:p>
            <a:pPr indent="0" lvl="0" marL="0" rtl="0" algn="l">
              <a:spcBef>
                <a:spcPts val="0"/>
              </a:spcBef>
              <a:spcAft>
                <a:spcPts val="0"/>
              </a:spcAft>
              <a:buNone/>
            </a:pPr>
            <a:r>
              <a:rPr lang="en">
                <a:solidFill>
                  <a:schemeClr val="dk1"/>
                </a:solidFill>
                <a:highlight>
                  <a:srgbClr val="FFFFFE"/>
                </a:highlight>
                <a:latin typeface="Roboto"/>
                <a:ea typeface="Roboto"/>
                <a:cs typeface="Roboto"/>
                <a:sym typeface="Roboto"/>
              </a:rPr>
              <a:t>-&gt; BERTopic on text data</a:t>
            </a:r>
            <a:endParaRPr>
              <a:solidFill>
                <a:schemeClr val="dk1"/>
              </a:solidFill>
              <a:highlight>
                <a:srgbClr val="FFFFFE"/>
              </a:highlight>
              <a:latin typeface="Roboto"/>
              <a:ea typeface="Roboto"/>
              <a:cs typeface="Roboto"/>
              <a:sym typeface="Roboto"/>
            </a:endParaRPr>
          </a:p>
          <a:p>
            <a:pPr indent="0" lvl="0" marL="0" rtl="0" algn="l">
              <a:spcBef>
                <a:spcPts val="0"/>
              </a:spcBef>
              <a:spcAft>
                <a:spcPts val="0"/>
              </a:spcAft>
              <a:buNone/>
            </a:pPr>
            <a:r>
              <a:t/>
            </a:r>
            <a:endParaRPr>
              <a:solidFill>
                <a:schemeClr val="dk1"/>
              </a:solidFill>
              <a:highlight>
                <a:srgbClr val="FFFFFE"/>
              </a:highlight>
              <a:latin typeface="Roboto"/>
              <a:ea typeface="Roboto"/>
              <a:cs typeface="Roboto"/>
              <a:sym typeface="Roboto"/>
            </a:endParaRPr>
          </a:p>
          <a:p>
            <a:pPr indent="0" lvl="0" marL="0" rtl="0" algn="l">
              <a:spcBef>
                <a:spcPts val="0"/>
              </a:spcBef>
              <a:spcAft>
                <a:spcPts val="0"/>
              </a:spcAft>
              <a:buNone/>
            </a:pPr>
            <a:r>
              <a:rPr lang="en">
                <a:solidFill>
                  <a:schemeClr val="dk1"/>
                </a:solidFill>
                <a:highlight>
                  <a:srgbClr val="FFFFFE"/>
                </a:highlight>
                <a:latin typeface="Roboto"/>
                <a:ea typeface="Roboto"/>
                <a:cs typeface="Roboto"/>
                <a:sym typeface="Roboto"/>
              </a:rPr>
              <a:t>-&gt; Combine these 2 clustering results</a:t>
            </a:r>
            <a:endParaRPr>
              <a:solidFill>
                <a:schemeClr val="dk1"/>
              </a:solidFill>
              <a:highlight>
                <a:srgbClr val="FFFFFE"/>
              </a:highlight>
              <a:latin typeface="Roboto"/>
              <a:ea typeface="Roboto"/>
              <a:cs typeface="Roboto"/>
              <a:sym typeface="Roboto"/>
            </a:endParaRPr>
          </a:p>
        </p:txBody>
      </p:sp>
      <p:sp>
        <p:nvSpPr>
          <p:cNvPr id="268" name="Google Shape;268;p37"/>
          <p:cNvSpPr txBox="1"/>
          <p:nvPr/>
        </p:nvSpPr>
        <p:spPr>
          <a:xfrm>
            <a:off x="98250" y="3799700"/>
            <a:ext cx="42690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rgbClr val="666666"/>
                </a:solidFill>
                <a:latin typeface="Roboto"/>
                <a:ea typeface="Roboto"/>
                <a:cs typeface="Roboto"/>
                <a:sym typeface="Roboto"/>
              </a:rPr>
              <a:t>Reason for Not Considering</a:t>
            </a:r>
            <a:r>
              <a:rPr lang="en">
                <a:solidFill>
                  <a:srgbClr val="666666"/>
                </a:solidFill>
                <a:latin typeface="Roboto"/>
                <a:ea typeface="Roboto"/>
                <a:cs typeface="Roboto"/>
                <a:sym typeface="Roboto"/>
              </a:rPr>
              <a:t>:</a:t>
            </a:r>
            <a:endParaRPr>
              <a:solidFill>
                <a:srgbClr val="666666"/>
              </a:solidFill>
              <a:latin typeface="Roboto"/>
              <a:ea typeface="Roboto"/>
              <a:cs typeface="Roboto"/>
              <a:sym typeface="Roboto"/>
            </a:endParaRPr>
          </a:p>
          <a:p>
            <a:pPr indent="-317500" lvl="0" marL="457200" rtl="0" algn="l">
              <a:spcBef>
                <a:spcPts val="0"/>
              </a:spcBef>
              <a:spcAft>
                <a:spcPts val="0"/>
              </a:spcAft>
              <a:buClr>
                <a:srgbClr val="666666"/>
              </a:buClr>
              <a:buSzPts val="1400"/>
              <a:buFont typeface="Roboto"/>
              <a:buChar char="●"/>
            </a:pPr>
            <a:r>
              <a:rPr lang="en">
                <a:solidFill>
                  <a:srgbClr val="666666"/>
                </a:solidFill>
                <a:latin typeface="Roboto"/>
                <a:ea typeface="Roboto"/>
                <a:cs typeface="Roboto"/>
                <a:sym typeface="Roboto"/>
              </a:rPr>
              <a:t>Some of clusters have only one member</a:t>
            </a:r>
            <a:endParaRPr>
              <a:solidFill>
                <a:srgbClr val="666666"/>
              </a:solidFill>
              <a:latin typeface="Roboto"/>
              <a:ea typeface="Roboto"/>
              <a:cs typeface="Roboto"/>
              <a:sym typeface="Roboto"/>
            </a:endParaRPr>
          </a:p>
          <a:p>
            <a:pPr indent="0" lvl="0" marL="0" rtl="0" algn="l">
              <a:spcBef>
                <a:spcPts val="0"/>
              </a:spcBef>
              <a:spcAft>
                <a:spcPts val="0"/>
              </a:spcAft>
              <a:buNone/>
            </a:pPr>
            <a:r>
              <a:t/>
            </a:r>
            <a:endParaRPr>
              <a:solidFill>
                <a:srgbClr val="666666"/>
              </a:solidFill>
              <a:latin typeface="Roboto"/>
              <a:ea typeface="Roboto"/>
              <a:cs typeface="Roboto"/>
              <a:sym typeface="Roboto"/>
            </a:endParaRPr>
          </a:p>
          <a:p>
            <a:pPr indent="0" lvl="0" marL="0" rtl="0" algn="l">
              <a:spcBef>
                <a:spcPts val="0"/>
              </a:spcBef>
              <a:spcAft>
                <a:spcPts val="0"/>
              </a:spcAft>
              <a:buNone/>
            </a:pPr>
            <a:r>
              <a:t/>
            </a:r>
            <a:endParaRPr>
              <a:solidFill>
                <a:srgbClr val="666666"/>
              </a:solidFill>
              <a:latin typeface="Roboto"/>
              <a:ea typeface="Roboto"/>
              <a:cs typeface="Roboto"/>
              <a:sym typeface="Roboto"/>
            </a:endParaRPr>
          </a:p>
        </p:txBody>
      </p:sp>
      <p:sp>
        <p:nvSpPr>
          <p:cNvPr id="269" name="Google Shape;269;p37"/>
          <p:cNvSpPr txBox="1"/>
          <p:nvPr/>
        </p:nvSpPr>
        <p:spPr>
          <a:xfrm>
            <a:off x="4662150" y="3799700"/>
            <a:ext cx="4269000" cy="169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rgbClr val="666666"/>
                </a:solidFill>
                <a:latin typeface="Roboto"/>
                <a:ea typeface="Roboto"/>
                <a:cs typeface="Roboto"/>
                <a:sym typeface="Roboto"/>
              </a:rPr>
              <a:t>Reason for Not Considering</a:t>
            </a:r>
            <a:r>
              <a:rPr lang="en">
                <a:solidFill>
                  <a:srgbClr val="666666"/>
                </a:solidFill>
                <a:latin typeface="Roboto"/>
                <a:ea typeface="Roboto"/>
                <a:cs typeface="Roboto"/>
                <a:sym typeface="Roboto"/>
              </a:rPr>
              <a:t>:</a:t>
            </a:r>
            <a:endParaRPr>
              <a:solidFill>
                <a:srgbClr val="666666"/>
              </a:solidFill>
              <a:latin typeface="Roboto"/>
              <a:ea typeface="Roboto"/>
              <a:cs typeface="Roboto"/>
              <a:sym typeface="Roboto"/>
            </a:endParaRPr>
          </a:p>
          <a:p>
            <a:pPr indent="-317500" lvl="0" marL="457200" rtl="0" algn="l">
              <a:spcBef>
                <a:spcPts val="0"/>
              </a:spcBef>
              <a:spcAft>
                <a:spcPts val="0"/>
              </a:spcAft>
              <a:buClr>
                <a:srgbClr val="666666"/>
              </a:buClr>
              <a:buSzPts val="1400"/>
              <a:buFont typeface="Roboto"/>
              <a:buChar char="●"/>
            </a:pPr>
            <a:r>
              <a:rPr lang="en">
                <a:solidFill>
                  <a:srgbClr val="666666"/>
                </a:solidFill>
                <a:latin typeface="Roboto"/>
                <a:ea typeface="Roboto"/>
                <a:cs typeface="Roboto"/>
                <a:sym typeface="Roboto"/>
              </a:rPr>
              <a:t>Clustering result is more evenly distributed but based on numeric variables only</a:t>
            </a:r>
            <a:endParaRPr>
              <a:solidFill>
                <a:srgbClr val="666666"/>
              </a:solidFill>
              <a:latin typeface="Roboto"/>
              <a:ea typeface="Roboto"/>
              <a:cs typeface="Roboto"/>
              <a:sym typeface="Roboto"/>
            </a:endParaRPr>
          </a:p>
          <a:p>
            <a:pPr indent="-317500" lvl="0" marL="457200" rtl="0" algn="l">
              <a:spcBef>
                <a:spcPts val="0"/>
              </a:spcBef>
              <a:spcAft>
                <a:spcPts val="0"/>
              </a:spcAft>
              <a:buClr>
                <a:srgbClr val="666666"/>
              </a:buClr>
              <a:buSzPts val="1400"/>
              <a:buFont typeface="Roboto"/>
              <a:buChar char="●"/>
            </a:pPr>
            <a:r>
              <a:rPr lang="en">
                <a:solidFill>
                  <a:srgbClr val="666666"/>
                </a:solidFill>
                <a:latin typeface="Roboto"/>
                <a:ea typeface="Roboto"/>
                <a:cs typeface="Roboto"/>
                <a:sym typeface="Roboto"/>
              </a:rPr>
              <a:t>The silhouette score is low for the combination → not a good clustering result</a:t>
            </a:r>
            <a:endParaRPr>
              <a:solidFill>
                <a:srgbClr val="666666"/>
              </a:solidFill>
              <a:latin typeface="Roboto"/>
              <a:ea typeface="Roboto"/>
              <a:cs typeface="Roboto"/>
              <a:sym typeface="Roboto"/>
            </a:endParaRPr>
          </a:p>
          <a:p>
            <a:pPr indent="0" lvl="0" marL="0" rtl="0" algn="l">
              <a:spcBef>
                <a:spcPts val="0"/>
              </a:spcBef>
              <a:spcAft>
                <a:spcPts val="0"/>
              </a:spcAft>
              <a:buNone/>
            </a:pPr>
            <a:r>
              <a:t/>
            </a:r>
            <a:endParaRPr>
              <a:solidFill>
                <a:srgbClr val="666666"/>
              </a:solidFill>
              <a:latin typeface="Roboto"/>
              <a:ea typeface="Roboto"/>
              <a:cs typeface="Roboto"/>
              <a:sym typeface="Roboto"/>
            </a:endParaRPr>
          </a:p>
          <a:p>
            <a:pPr indent="0" lvl="0" marL="0" rtl="0" algn="l">
              <a:spcBef>
                <a:spcPts val="0"/>
              </a:spcBef>
              <a:spcAft>
                <a:spcPts val="0"/>
              </a:spcAft>
              <a:buNone/>
            </a:pPr>
            <a:r>
              <a:t/>
            </a:r>
            <a:endParaRPr>
              <a:solidFill>
                <a:srgbClr val="666666"/>
              </a:solidFill>
              <a:latin typeface="Roboto"/>
              <a:ea typeface="Roboto"/>
              <a:cs typeface="Roboto"/>
              <a:sym typeface="Robo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38"/>
          <p:cNvSpPr txBox="1"/>
          <p:nvPr>
            <p:ph type="title"/>
          </p:nvPr>
        </p:nvSpPr>
        <p:spPr>
          <a:xfrm>
            <a:off x="98250" y="16350"/>
            <a:ext cx="8826600" cy="602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b="1" lang="en"/>
              <a:t>Word2Vec and K-Means</a:t>
            </a:r>
            <a:endParaRPr b="1"/>
          </a:p>
        </p:txBody>
      </p:sp>
      <p:pic>
        <p:nvPicPr>
          <p:cNvPr id="275" name="Google Shape;275;p38"/>
          <p:cNvPicPr preferRelativeResize="0"/>
          <p:nvPr/>
        </p:nvPicPr>
        <p:blipFill>
          <a:blip r:embed="rId3">
            <a:alphaModFix/>
          </a:blip>
          <a:stretch>
            <a:fillRect/>
          </a:stretch>
        </p:blipFill>
        <p:spPr>
          <a:xfrm>
            <a:off x="254375" y="1006900"/>
            <a:ext cx="3444024" cy="4098300"/>
          </a:xfrm>
          <a:prstGeom prst="rect">
            <a:avLst/>
          </a:prstGeom>
          <a:noFill/>
          <a:ln>
            <a:noFill/>
          </a:ln>
        </p:spPr>
      </p:pic>
      <p:sp>
        <p:nvSpPr>
          <p:cNvPr id="276" name="Google Shape;276;p38"/>
          <p:cNvSpPr txBox="1"/>
          <p:nvPr/>
        </p:nvSpPr>
        <p:spPr>
          <a:xfrm>
            <a:off x="489887" y="671825"/>
            <a:ext cx="2973000" cy="400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rgbClr val="666666"/>
              </a:buClr>
              <a:buSzPts val="1400"/>
              <a:buFont typeface="Roboto"/>
              <a:buAutoNum type="arabicPeriod"/>
            </a:pPr>
            <a:r>
              <a:rPr b="1" lang="en">
                <a:solidFill>
                  <a:srgbClr val="666666"/>
                </a:solidFill>
                <a:latin typeface="Roboto"/>
                <a:ea typeface="Roboto"/>
                <a:cs typeface="Roboto"/>
                <a:sym typeface="Roboto"/>
              </a:rPr>
              <a:t> Output of Cluster Algorithm</a:t>
            </a:r>
            <a:endParaRPr b="1">
              <a:solidFill>
                <a:srgbClr val="666666"/>
              </a:solidFill>
              <a:latin typeface="Roboto"/>
              <a:ea typeface="Roboto"/>
              <a:cs typeface="Roboto"/>
              <a:sym typeface="Roboto"/>
            </a:endParaRPr>
          </a:p>
        </p:txBody>
      </p:sp>
      <p:pic>
        <p:nvPicPr>
          <p:cNvPr id="277" name="Google Shape;277;p38"/>
          <p:cNvPicPr preferRelativeResize="0"/>
          <p:nvPr/>
        </p:nvPicPr>
        <p:blipFill rotWithShape="1">
          <a:blip r:embed="rId4">
            <a:alphaModFix/>
          </a:blip>
          <a:srcRect b="45136" l="0" r="0" t="0"/>
          <a:stretch/>
        </p:blipFill>
        <p:spPr>
          <a:xfrm>
            <a:off x="4331500" y="1281363"/>
            <a:ext cx="4660101" cy="1598650"/>
          </a:xfrm>
          <a:prstGeom prst="rect">
            <a:avLst/>
          </a:prstGeom>
          <a:noFill/>
          <a:ln>
            <a:noFill/>
          </a:ln>
        </p:spPr>
      </p:pic>
      <p:pic>
        <p:nvPicPr>
          <p:cNvPr id="278" name="Google Shape;278;p38"/>
          <p:cNvPicPr preferRelativeResize="0"/>
          <p:nvPr/>
        </p:nvPicPr>
        <p:blipFill>
          <a:blip r:embed="rId5">
            <a:alphaModFix/>
          </a:blip>
          <a:stretch>
            <a:fillRect/>
          </a:stretch>
        </p:blipFill>
        <p:spPr>
          <a:xfrm>
            <a:off x="4331500" y="3089350"/>
            <a:ext cx="4793400" cy="1290550"/>
          </a:xfrm>
          <a:prstGeom prst="rect">
            <a:avLst/>
          </a:prstGeom>
          <a:noFill/>
          <a:ln>
            <a:noFill/>
          </a:ln>
        </p:spPr>
      </p:pic>
      <p:sp>
        <p:nvSpPr>
          <p:cNvPr id="279" name="Google Shape;279;p38"/>
          <p:cNvSpPr txBox="1"/>
          <p:nvPr/>
        </p:nvSpPr>
        <p:spPr>
          <a:xfrm>
            <a:off x="4958202" y="671825"/>
            <a:ext cx="2837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666666"/>
                </a:solidFill>
                <a:latin typeface="Roboto"/>
                <a:ea typeface="Roboto"/>
                <a:cs typeface="Roboto"/>
                <a:sym typeface="Roboto"/>
              </a:rPr>
              <a:t>2. Qualitative Review of Clusters</a:t>
            </a:r>
            <a:endParaRPr b="1">
              <a:solidFill>
                <a:srgbClr val="666666"/>
              </a:solidFill>
              <a:latin typeface="Roboto"/>
              <a:ea typeface="Roboto"/>
              <a:cs typeface="Roboto"/>
              <a:sym typeface="Robot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pic>
        <p:nvPicPr>
          <p:cNvPr descr="DBSCAN - Wikipedia" id="284" name="Google Shape;284;p39"/>
          <p:cNvPicPr preferRelativeResize="0"/>
          <p:nvPr/>
        </p:nvPicPr>
        <p:blipFill rotWithShape="1">
          <a:blip r:embed="rId3">
            <a:alphaModFix/>
          </a:blip>
          <a:srcRect b="0" l="0" r="0" t="0"/>
          <a:stretch/>
        </p:blipFill>
        <p:spPr>
          <a:xfrm>
            <a:off x="416425" y="1072075"/>
            <a:ext cx="2942300" cy="2118450"/>
          </a:xfrm>
          <a:prstGeom prst="rect">
            <a:avLst/>
          </a:prstGeom>
          <a:noFill/>
          <a:ln>
            <a:noFill/>
          </a:ln>
        </p:spPr>
      </p:pic>
      <p:sp>
        <p:nvSpPr>
          <p:cNvPr id="285" name="Google Shape;285;p39"/>
          <p:cNvSpPr txBox="1"/>
          <p:nvPr/>
        </p:nvSpPr>
        <p:spPr>
          <a:xfrm>
            <a:off x="416425" y="3396325"/>
            <a:ext cx="3056100" cy="859200"/>
          </a:xfrm>
          <a:prstGeom prst="rect">
            <a:avLst/>
          </a:prstGeom>
          <a:noFill/>
          <a:ln>
            <a:noFill/>
          </a:ln>
        </p:spPr>
        <p:txBody>
          <a:bodyPr anchorCtr="0" anchor="t" bIns="91425" lIns="91425" spcFirstLastPara="1" rIns="91425" wrap="square" tIns="91425">
            <a:normAutofit fontScale="85000"/>
          </a:bodyPr>
          <a:lstStyle/>
          <a:p>
            <a:pPr indent="-287972" lvl="0" marL="457200" marR="0" rtl="0" algn="l">
              <a:lnSpc>
                <a:spcPct val="150000"/>
              </a:lnSpc>
              <a:spcBef>
                <a:spcPts val="0"/>
              </a:spcBef>
              <a:spcAft>
                <a:spcPts val="0"/>
              </a:spcAft>
              <a:buClr>
                <a:srgbClr val="666666"/>
              </a:buClr>
              <a:buSzPct val="100000"/>
              <a:buFont typeface="Arial"/>
              <a:buChar char="●"/>
            </a:pPr>
            <a:r>
              <a:rPr b="1" i="0" lang="en" sz="1100" u="none" cap="none" strike="noStrike">
                <a:solidFill>
                  <a:srgbClr val="666666"/>
                </a:solidFill>
                <a:latin typeface="Arial"/>
                <a:ea typeface="Arial"/>
                <a:cs typeface="Arial"/>
                <a:sym typeface="Arial"/>
              </a:rPr>
              <a:t>Density-based clustering </a:t>
            </a:r>
            <a:r>
              <a:rPr b="1" lang="en" sz="1100">
                <a:solidFill>
                  <a:srgbClr val="666666"/>
                </a:solidFill>
              </a:rPr>
              <a:t>method.</a:t>
            </a:r>
            <a:endParaRPr b="1" i="0" sz="1100" u="none" cap="none" strike="noStrike">
              <a:solidFill>
                <a:srgbClr val="666666"/>
              </a:solidFill>
              <a:latin typeface="Arial"/>
              <a:ea typeface="Arial"/>
              <a:cs typeface="Arial"/>
              <a:sym typeface="Arial"/>
            </a:endParaRPr>
          </a:p>
          <a:p>
            <a:pPr indent="-287972" lvl="0" marL="457200" marR="0" rtl="0" algn="l">
              <a:lnSpc>
                <a:spcPct val="150000"/>
              </a:lnSpc>
              <a:spcBef>
                <a:spcPts val="0"/>
              </a:spcBef>
              <a:spcAft>
                <a:spcPts val="0"/>
              </a:spcAft>
              <a:buClr>
                <a:srgbClr val="666666"/>
              </a:buClr>
              <a:buSzPct val="100000"/>
              <a:buFont typeface="Arial"/>
              <a:buChar char="●"/>
            </a:pPr>
            <a:r>
              <a:rPr b="1" i="0" lang="en" sz="1100" u="none" cap="none" strike="noStrike">
                <a:solidFill>
                  <a:srgbClr val="666666"/>
                </a:solidFill>
                <a:latin typeface="Arial"/>
                <a:ea typeface="Arial"/>
                <a:cs typeface="Arial"/>
                <a:sym typeface="Arial"/>
              </a:rPr>
              <a:t>It sets up the distance in the </a:t>
            </a:r>
            <a:r>
              <a:rPr b="1" lang="en" sz="1100">
                <a:solidFill>
                  <a:srgbClr val="666666"/>
                </a:solidFill>
              </a:rPr>
              <a:t>clusters </a:t>
            </a:r>
            <a:r>
              <a:rPr b="1" i="0" lang="en" sz="1100" u="none" cap="none" strike="noStrike">
                <a:solidFill>
                  <a:srgbClr val="666666"/>
                </a:solidFill>
                <a:latin typeface="Arial"/>
                <a:ea typeface="Arial"/>
                <a:cs typeface="Arial"/>
                <a:sym typeface="Arial"/>
              </a:rPr>
              <a:t>from points to points to develop clustering.</a:t>
            </a:r>
            <a:endParaRPr sz="1100">
              <a:solidFill>
                <a:srgbClr val="666666"/>
              </a:solidFill>
            </a:endParaRPr>
          </a:p>
        </p:txBody>
      </p:sp>
      <p:grpSp>
        <p:nvGrpSpPr>
          <p:cNvPr id="286" name="Google Shape;286;p39"/>
          <p:cNvGrpSpPr/>
          <p:nvPr/>
        </p:nvGrpSpPr>
        <p:grpSpPr>
          <a:xfrm>
            <a:off x="4010705" y="887425"/>
            <a:ext cx="4694194" cy="3952075"/>
            <a:chOff x="4159680" y="990550"/>
            <a:chExt cx="4694194" cy="3952075"/>
          </a:xfrm>
        </p:grpSpPr>
        <p:pic>
          <p:nvPicPr>
            <p:cNvPr descr="Chart, histogram&#10;&#10;Description automatically generated" id="287" name="Google Shape;287;p39"/>
            <p:cNvPicPr preferRelativeResize="0"/>
            <p:nvPr/>
          </p:nvPicPr>
          <p:blipFill rotWithShape="1">
            <a:blip r:embed="rId4">
              <a:alphaModFix/>
            </a:blip>
            <a:srcRect b="0" l="0" r="0" t="0"/>
            <a:stretch/>
          </p:blipFill>
          <p:spPr>
            <a:xfrm>
              <a:off x="4213875" y="990550"/>
              <a:ext cx="2310900" cy="1665800"/>
            </a:xfrm>
            <a:prstGeom prst="rect">
              <a:avLst/>
            </a:prstGeom>
            <a:noFill/>
            <a:ln>
              <a:noFill/>
            </a:ln>
          </p:spPr>
        </p:pic>
        <p:pic>
          <p:nvPicPr>
            <p:cNvPr descr="Chart, line chart&#10;&#10;Description automatically generated" id="288" name="Google Shape;288;p39"/>
            <p:cNvPicPr preferRelativeResize="0"/>
            <p:nvPr/>
          </p:nvPicPr>
          <p:blipFill rotWithShape="1">
            <a:blip r:embed="rId5">
              <a:alphaModFix/>
            </a:blip>
            <a:srcRect b="0" l="0" r="0" t="0"/>
            <a:stretch/>
          </p:blipFill>
          <p:spPr>
            <a:xfrm>
              <a:off x="6478925" y="2749199"/>
              <a:ext cx="2374950" cy="1517329"/>
            </a:xfrm>
            <a:prstGeom prst="rect">
              <a:avLst/>
            </a:prstGeom>
            <a:noFill/>
            <a:ln>
              <a:noFill/>
            </a:ln>
          </p:spPr>
        </p:pic>
        <p:pic>
          <p:nvPicPr>
            <p:cNvPr descr="Chart, line chart&#10;&#10;Description automatically generated" id="289" name="Google Shape;289;p39"/>
            <p:cNvPicPr preferRelativeResize="0"/>
            <p:nvPr/>
          </p:nvPicPr>
          <p:blipFill rotWithShape="1">
            <a:blip r:embed="rId6">
              <a:alphaModFix/>
            </a:blip>
            <a:srcRect b="0" l="0" r="0" t="0"/>
            <a:stretch/>
          </p:blipFill>
          <p:spPr>
            <a:xfrm>
              <a:off x="4159680" y="2732025"/>
              <a:ext cx="2365094" cy="1566725"/>
            </a:xfrm>
            <a:prstGeom prst="rect">
              <a:avLst/>
            </a:prstGeom>
            <a:noFill/>
            <a:ln>
              <a:noFill/>
            </a:ln>
          </p:spPr>
        </p:pic>
        <p:sp>
          <p:nvSpPr>
            <p:cNvPr id="290" name="Google Shape;290;p39"/>
            <p:cNvSpPr txBox="1"/>
            <p:nvPr/>
          </p:nvSpPr>
          <p:spPr>
            <a:xfrm>
              <a:off x="6510950" y="4374425"/>
              <a:ext cx="2310900" cy="5682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0"/>
                </a:spcBef>
                <a:spcAft>
                  <a:spcPts val="0"/>
                </a:spcAft>
                <a:buNone/>
              </a:pPr>
              <a:r>
                <a:rPr b="1" lang="en" sz="1000">
                  <a:solidFill>
                    <a:srgbClr val="666666"/>
                  </a:solidFill>
                </a:rPr>
                <a:t>                              </a:t>
              </a:r>
              <a:r>
                <a:rPr b="1" lang="en" sz="1000">
                  <a:solidFill>
                    <a:srgbClr val="666666"/>
                  </a:solidFill>
                </a:rPr>
                <a:t>X-axis: Distance </a:t>
              </a:r>
              <a:endParaRPr b="1" sz="1000">
                <a:solidFill>
                  <a:srgbClr val="666666"/>
                </a:solidFill>
              </a:endParaRPr>
            </a:p>
            <a:p>
              <a:pPr indent="0" lvl="0" marL="0" marR="0" rtl="0" algn="r">
                <a:lnSpc>
                  <a:spcPct val="150000"/>
                </a:lnSpc>
                <a:spcBef>
                  <a:spcPts val="0"/>
                </a:spcBef>
                <a:spcAft>
                  <a:spcPts val="0"/>
                </a:spcAft>
                <a:buNone/>
              </a:pPr>
              <a:r>
                <a:rPr b="1" lang="en" sz="1000">
                  <a:solidFill>
                    <a:srgbClr val="666666"/>
                  </a:solidFill>
                </a:rPr>
                <a:t>Y-axis: Accuracy</a:t>
              </a:r>
              <a:endParaRPr b="1" sz="1000">
                <a:solidFill>
                  <a:srgbClr val="666666"/>
                </a:solidFill>
              </a:endParaRPr>
            </a:p>
            <a:p>
              <a:pPr indent="-228600" lvl="0" marL="457200" marR="0" rtl="0" algn="r">
                <a:lnSpc>
                  <a:spcPct val="150000"/>
                </a:lnSpc>
                <a:spcBef>
                  <a:spcPts val="0"/>
                </a:spcBef>
                <a:spcAft>
                  <a:spcPts val="0"/>
                </a:spcAft>
                <a:buClr>
                  <a:srgbClr val="000000"/>
                </a:buClr>
                <a:buSzPts val="1400"/>
                <a:buFont typeface="Arial"/>
                <a:buNone/>
              </a:pPr>
              <a:r>
                <a:t/>
              </a:r>
              <a:endParaRPr b="1" i="0" sz="1000" u="none" cap="none" strike="noStrike">
                <a:solidFill>
                  <a:srgbClr val="666666"/>
                </a:solidFill>
                <a:latin typeface="Arial"/>
                <a:ea typeface="Arial"/>
                <a:cs typeface="Arial"/>
                <a:sym typeface="Arial"/>
              </a:endParaRPr>
            </a:p>
          </p:txBody>
        </p:sp>
      </p:grpSp>
      <p:sp>
        <p:nvSpPr>
          <p:cNvPr id="291" name="Google Shape;291;p39"/>
          <p:cNvSpPr txBox="1"/>
          <p:nvPr>
            <p:ph type="title"/>
          </p:nvPr>
        </p:nvSpPr>
        <p:spPr>
          <a:xfrm>
            <a:off x="98250" y="16350"/>
            <a:ext cx="8826600" cy="602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b="1" lang="en"/>
              <a:t>DBSCAN</a:t>
            </a:r>
            <a:endParaRPr b="1"/>
          </a:p>
        </p:txBody>
      </p:sp>
      <p:pic>
        <p:nvPicPr>
          <p:cNvPr id="292" name="Google Shape;292;p39"/>
          <p:cNvPicPr preferRelativeResize="0"/>
          <p:nvPr/>
        </p:nvPicPr>
        <p:blipFill>
          <a:blip r:embed="rId7">
            <a:alphaModFix/>
          </a:blip>
          <a:stretch>
            <a:fillRect/>
          </a:stretch>
        </p:blipFill>
        <p:spPr>
          <a:xfrm>
            <a:off x="6451800" y="941075"/>
            <a:ext cx="2253099" cy="16306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40"/>
          <p:cNvSpPr txBox="1"/>
          <p:nvPr>
            <p:ph type="title"/>
          </p:nvPr>
        </p:nvSpPr>
        <p:spPr>
          <a:xfrm>
            <a:off x="98250" y="16350"/>
            <a:ext cx="8826600" cy="602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b="1" lang="en"/>
              <a:t>Final </a:t>
            </a:r>
            <a:r>
              <a:rPr b="1" lang="en"/>
              <a:t>BERTopic Results</a:t>
            </a:r>
            <a:endParaRPr b="1"/>
          </a:p>
        </p:txBody>
      </p:sp>
      <p:sp>
        <p:nvSpPr>
          <p:cNvPr id="298" name="Google Shape;298;p40"/>
          <p:cNvSpPr txBox="1"/>
          <p:nvPr/>
        </p:nvSpPr>
        <p:spPr>
          <a:xfrm>
            <a:off x="337950" y="648900"/>
            <a:ext cx="8347200" cy="4648500"/>
          </a:xfrm>
          <a:prstGeom prst="rect">
            <a:avLst/>
          </a:prstGeom>
          <a:noFill/>
          <a:ln>
            <a:noFill/>
          </a:ln>
        </p:spPr>
        <p:txBody>
          <a:bodyPr anchorCtr="0" anchor="t" bIns="91425" lIns="91425" spcFirstLastPara="1" rIns="91425" wrap="square" tIns="91425">
            <a:spAutoFit/>
          </a:bodyPr>
          <a:lstStyle/>
          <a:p>
            <a:pPr indent="-292100" lvl="0" marL="457200" rtl="0" algn="l">
              <a:spcBef>
                <a:spcPts val="0"/>
              </a:spcBef>
              <a:spcAft>
                <a:spcPts val="0"/>
              </a:spcAft>
              <a:buSzPts val="1000"/>
              <a:buAutoNum type="arabicPeriod"/>
            </a:pPr>
            <a:r>
              <a:rPr b="1" lang="en" sz="1000"/>
              <a:t>Cluster Group 0-0: </a:t>
            </a:r>
            <a:r>
              <a:rPr lang="en" sz="1000"/>
              <a:t>ALBUQUERQUE, AUCKLAND, BRISBANE, CANCUN, CHRISTCHURCH, DURBAN, KEY WEST, MADRID, MANCHESTER, MIAMI, PHOENIX, TUCSON, TULUM, WELLINGTON</a:t>
            </a:r>
            <a:endParaRPr sz="1000"/>
          </a:p>
          <a:p>
            <a:pPr indent="-292100" lvl="0" marL="457200" rtl="0" algn="l">
              <a:spcBef>
                <a:spcPts val="0"/>
              </a:spcBef>
              <a:spcAft>
                <a:spcPts val="0"/>
              </a:spcAft>
              <a:buSzPts val="1000"/>
              <a:buAutoNum type="arabicPeriod"/>
            </a:pPr>
            <a:r>
              <a:rPr b="1" lang="en" sz="1000"/>
              <a:t>Cluster Group 0-1: </a:t>
            </a:r>
            <a:r>
              <a:rPr lang="en" sz="1000"/>
              <a:t>BARBADOS, BORACAY, CAPE TOWN, GOLD COAST, LAS VEGAS, PERTH, RENO, SAINT LUCIA</a:t>
            </a:r>
            <a:endParaRPr sz="1000"/>
          </a:p>
          <a:p>
            <a:pPr indent="-292100" lvl="0" marL="457200" rtl="0" algn="l">
              <a:spcBef>
                <a:spcPts val="0"/>
              </a:spcBef>
              <a:spcAft>
                <a:spcPts val="0"/>
              </a:spcAft>
              <a:buSzPts val="1000"/>
              <a:buAutoNum type="arabicPeriod"/>
            </a:pPr>
            <a:r>
              <a:rPr b="1" lang="en" sz="1000"/>
              <a:t>Cluster Group 0-2: </a:t>
            </a:r>
            <a:r>
              <a:rPr lang="en" sz="1000"/>
              <a:t>ATLANTIC CITY, CLEARWATER BEACH, DAYTONA BEACH, FORT LAUDERDALE, LOS ANGELES, MIAMI BEACH, NEWQUAY, OCEAN CITY, PLAYA DEL CARMEN, QUEENSTOWN, SURFERS PARADISE, VIRGINIA BEACH</a:t>
            </a:r>
            <a:endParaRPr sz="1000"/>
          </a:p>
          <a:p>
            <a:pPr indent="-292100" lvl="0" marL="457200" rtl="0" algn="l">
              <a:spcBef>
                <a:spcPts val="0"/>
              </a:spcBef>
              <a:spcAft>
                <a:spcPts val="0"/>
              </a:spcAft>
              <a:buSzPts val="1000"/>
              <a:buAutoNum type="arabicPeriod"/>
            </a:pPr>
            <a:r>
              <a:rPr b="1" lang="en" sz="1000"/>
              <a:t>Cluster Group 0-3: </a:t>
            </a:r>
            <a:r>
              <a:rPr lang="en" sz="1000"/>
              <a:t>JACKSONVILLE, KISSIMMEE, ORLANDO, PALM BEACH, WEST PALM BEACH</a:t>
            </a:r>
            <a:endParaRPr sz="1000"/>
          </a:p>
          <a:p>
            <a:pPr indent="-292100" lvl="0" marL="457200" rtl="0" algn="l">
              <a:spcBef>
                <a:spcPts val="0"/>
              </a:spcBef>
              <a:spcAft>
                <a:spcPts val="0"/>
              </a:spcAft>
              <a:buSzPts val="1000"/>
              <a:buAutoNum type="arabicPeriod"/>
            </a:pPr>
            <a:r>
              <a:rPr b="1" lang="en" sz="1000"/>
              <a:t>Cluster Group 0-4: </a:t>
            </a:r>
            <a:r>
              <a:rPr lang="en" sz="1000"/>
              <a:t>BENIDORM, ISTANBUL, MONTEGO BAY, PUNTA CANA, SCOTTSDALE, UNCASVILLE</a:t>
            </a:r>
            <a:endParaRPr sz="1000"/>
          </a:p>
          <a:p>
            <a:pPr indent="-292100" lvl="0" marL="457200" rtl="0" algn="l">
              <a:spcBef>
                <a:spcPts val="0"/>
              </a:spcBef>
              <a:spcAft>
                <a:spcPts val="0"/>
              </a:spcAft>
              <a:buSzPts val="1000"/>
              <a:buAutoNum type="arabicPeriod"/>
            </a:pPr>
            <a:r>
              <a:rPr b="1" lang="en" sz="1000"/>
              <a:t>Cluster Group 0-5: </a:t>
            </a:r>
            <a:r>
              <a:rPr lang="en" sz="1000"/>
              <a:t>BLACKPOOL, CHARLESTON, GALVESTON, MYRTLE BEACH, SAN DIEGO, SAN FRANCISCO, SYDNEY, TAMPA</a:t>
            </a:r>
            <a:endParaRPr sz="1000"/>
          </a:p>
          <a:p>
            <a:pPr indent="-292100" lvl="0" marL="457200" rtl="0" algn="l">
              <a:spcBef>
                <a:spcPts val="0"/>
              </a:spcBef>
              <a:spcAft>
                <a:spcPts val="0"/>
              </a:spcAft>
              <a:buSzPts val="1000"/>
              <a:buAutoNum type="arabicPeriod"/>
            </a:pPr>
            <a:r>
              <a:rPr b="1" lang="en" sz="1000"/>
              <a:t>Cluster Group 1-0: </a:t>
            </a:r>
            <a:r>
              <a:rPr lang="en" sz="1000"/>
              <a:t>ADDIS ABABA, ATHENS, BARCELONA, DUBLIN, EDINBURGH, FLORENCE, JOHANNESBURG, LISBON, MUNICH, PITTSBURGH, ROME, SAVANNAH, ST. AUGUSTINE, VENICE, WINDHOEK, ZURICH, NAIROBI</a:t>
            </a:r>
            <a:endParaRPr sz="1000"/>
          </a:p>
          <a:p>
            <a:pPr indent="-292100" lvl="0" marL="457200" rtl="0" algn="l">
              <a:spcBef>
                <a:spcPts val="0"/>
              </a:spcBef>
              <a:spcAft>
                <a:spcPts val="0"/>
              </a:spcAft>
              <a:buSzPts val="1000"/>
              <a:buAutoNum type="arabicPeriod"/>
            </a:pPr>
            <a:r>
              <a:rPr b="1" lang="en" sz="1000"/>
              <a:t>Cluster Group 1-1: </a:t>
            </a:r>
            <a:r>
              <a:rPr lang="en" sz="1000"/>
              <a:t>AMSTERDAM, AUSTIN, BALTIMORE, BROOKLYN, COPENHAGEN, FORT WORTH, HANOVER, HOLLYWOOD, MINNEAPOLIS, SEATTLE, YORK</a:t>
            </a:r>
            <a:endParaRPr sz="1000"/>
          </a:p>
          <a:p>
            <a:pPr indent="-292100" lvl="0" marL="457200" rtl="0" algn="l">
              <a:spcBef>
                <a:spcPts val="0"/>
              </a:spcBef>
              <a:spcAft>
                <a:spcPts val="0"/>
              </a:spcAft>
              <a:buSzPts val="1000"/>
              <a:buAutoNum type="arabicPeriod"/>
            </a:pPr>
            <a:r>
              <a:rPr b="1" lang="en" sz="1000"/>
              <a:t>Cluster Group 1-2: </a:t>
            </a:r>
            <a:r>
              <a:rPr lang="en" sz="1000"/>
              <a:t>LONDON, MILAN, NEW YORK, NICE, PARIS, SAINT PETERSBURG</a:t>
            </a:r>
            <a:endParaRPr sz="1000"/>
          </a:p>
          <a:p>
            <a:pPr indent="-292100" lvl="0" marL="457200" rtl="0" algn="l">
              <a:spcBef>
                <a:spcPts val="0"/>
              </a:spcBef>
              <a:spcAft>
                <a:spcPts val="0"/>
              </a:spcAft>
              <a:buSzPts val="1000"/>
              <a:buAutoNum type="arabicPeriod"/>
            </a:pPr>
            <a:r>
              <a:rPr b="1" lang="en" sz="1000"/>
              <a:t>Cluster Group 1-3: </a:t>
            </a:r>
            <a:r>
              <a:rPr lang="en" sz="1000"/>
              <a:t>BERLIN, BIRMINGHAM, BRUGES, BRUSSELS, CHICAGO, GLASGOW, LAKE BUENA VISTA, LIVERPOOL, VIENNA</a:t>
            </a:r>
            <a:endParaRPr sz="1000"/>
          </a:p>
          <a:p>
            <a:pPr indent="-292100" lvl="0" marL="457200" rtl="0" algn="l">
              <a:spcBef>
                <a:spcPts val="0"/>
              </a:spcBef>
              <a:spcAft>
                <a:spcPts val="0"/>
              </a:spcAft>
              <a:buSzPts val="1000"/>
              <a:buAutoNum type="arabicPeriod"/>
            </a:pPr>
            <a:r>
              <a:rPr b="1" lang="en" sz="1000"/>
              <a:t>Cluster Group 1-4: </a:t>
            </a:r>
            <a:r>
              <a:rPr lang="en" sz="1000"/>
              <a:t>ANAHEIM, ARLINGTON, BLOOMINGTON, COLUMBUS, DALLAS, HOUSTON, INDIANAPOLIS, KANSAS CITY, LOUISVILLE, MELBOURNE, OKLAHOMA CITY, SEDONA</a:t>
            </a:r>
            <a:endParaRPr sz="1000"/>
          </a:p>
          <a:p>
            <a:pPr indent="-292100" lvl="0" marL="457200" rtl="0" algn="l">
              <a:spcBef>
                <a:spcPts val="0"/>
              </a:spcBef>
              <a:spcAft>
                <a:spcPts val="0"/>
              </a:spcAft>
              <a:buSzPts val="1000"/>
              <a:buAutoNum type="arabicPeriod"/>
            </a:pPr>
            <a:r>
              <a:rPr b="1" lang="en" sz="1000"/>
              <a:t>Cluster Group 1-5: </a:t>
            </a:r>
            <a:r>
              <a:rPr lang="en" sz="1000"/>
              <a:t>BOSTON, PHILADELPHIA, PRETORIA, SAINT LOUIS, WASHINGTON</a:t>
            </a:r>
            <a:endParaRPr sz="1000"/>
          </a:p>
          <a:p>
            <a:pPr indent="-292100" lvl="0" marL="457200" rtl="0" algn="l">
              <a:spcBef>
                <a:spcPts val="0"/>
              </a:spcBef>
              <a:spcAft>
                <a:spcPts val="0"/>
              </a:spcAft>
              <a:buSzPts val="1000"/>
              <a:buAutoNum type="arabicPeriod"/>
            </a:pPr>
            <a:r>
              <a:rPr b="1" lang="en" sz="1000"/>
              <a:t>Cluster Group 2-0: </a:t>
            </a:r>
            <a:r>
              <a:rPr lang="en" sz="1000"/>
              <a:t>ACCRA, BANGALORE, BANGKOK, BUSAN, HO CHI MINH CITY, HYDERABAD, JAIPUR, KAPOLEI, MANILA, MOMBASA, MUMBAI, NEW DELHI, OSAKA, PUNE, SAN ANTONIO, SEOUL, SINGAPORE, TOKYO</a:t>
            </a:r>
            <a:endParaRPr sz="1000"/>
          </a:p>
          <a:p>
            <a:pPr indent="-292100" lvl="0" marL="457200" rtl="0" algn="l">
              <a:spcBef>
                <a:spcPts val="0"/>
              </a:spcBef>
              <a:spcAft>
                <a:spcPts val="0"/>
              </a:spcAft>
              <a:buSzPts val="1000"/>
              <a:buAutoNum type="arabicPeriod"/>
            </a:pPr>
            <a:r>
              <a:rPr b="1" lang="en" sz="1000"/>
              <a:t>Cluster Group 2-1: </a:t>
            </a:r>
            <a:r>
              <a:rPr lang="en" sz="1000"/>
              <a:t>CHENNAI, CHIANG MAI, HONOLULU, KATHMANDU, KYOTO, LAGOS, LAHAINA, PHUKET, VARANASI</a:t>
            </a:r>
            <a:endParaRPr sz="1000"/>
          </a:p>
          <a:p>
            <a:pPr indent="-292100" lvl="0" marL="457200" rtl="0" algn="l">
              <a:spcBef>
                <a:spcPts val="0"/>
              </a:spcBef>
              <a:spcAft>
                <a:spcPts val="0"/>
              </a:spcAft>
              <a:buSzPts val="1000"/>
              <a:buAutoNum type="arabicPeriod"/>
            </a:pPr>
            <a:r>
              <a:rPr b="1" lang="en" sz="1000"/>
              <a:t>Cluster Group 2-2: </a:t>
            </a:r>
            <a:r>
              <a:rPr lang="en" sz="1000"/>
              <a:t>HONG KONG, KOLKATA, KUALA LUMPUR, TAIPEI</a:t>
            </a:r>
            <a:endParaRPr sz="1000"/>
          </a:p>
          <a:p>
            <a:pPr indent="-292100" lvl="0" marL="457200" rtl="0" algn="l">
              <a:spcBef>
                <a:spcPts val="0"/>
              </a:spcBef>
              <a:spcAft>
                <a:spcPts val="0"/>
              </a:spcAft>
              <a:buSzPts val="1000"/>
              <a:buAutoNum type="arabicPeriod"/>
            </a:pPr>
            <a:r>
              <a:rPr b="1" lang="en" sz="1000"/>
              <a:t>Cluster Group 3-0: </a:t>
            </a:r>
            <a:r>
              <a:rPr lang="en" sz="1000"/>
              <a:t>CALGARY, DENVER, EDMONTON, OTTAWA, QUEBEC CITY, SALT LAKE CITY, TORONTO, VANCOUVER, WINNIPEG, MISSISSAUGA</a:t>
            </a:r>
            <a:endParaRPr sz="1000"/>
          </a:p>
          <a:p>
            <a:pPr indent="-292100" lvl="0" marL="457200" rtl="0" algn="l">
              <a:spcBef>
                <a:spcPts val="0"/>
              </a:spcBef>
              <a:spcAft>
                <a:spcPts val="0"/>
              </a:spcAft>
              <a:buSzPts val="1000"/>
              <a:buAutoNum type="arabicPeriod"/>
            </a:pPr>
            <a:r>
              <a:rPr b="1" lang="en" sz="1000"/>
              <a:t>Cluster Group 3-1: </a:t>
            </a:r>
            <a:r>
              <a:rPr lang="en" sz="1000"/>
              <a:t>ATLANTA, GATLINBURG, PIGEON FORGE, RALEIGH, ASHEVILLE, CHARLOTTE, NIAGARA FALLS, PORTLAND, DETROIT, MEMPHIS, MONTREAL, NASHVILLE, NEW ORLEANS</a:t>
            </a:r>
            <a:endParaRPr sz="1000"/>
          </a:p>
          <a:p>
            <a:pPr indent="-292100" lvl="0" marL="457200" rtl="0" algn="l">
              <a:spcBef>
                <a:spcPts val="0"/>
              </a:spcBef>
              <a:spcAft>
                <a:spcPts val="0"/>
              </a:spcAft>
              <a:buSzPts val="1000"/>
              <a:buAutoNum type="arabicPeriod"/>
            </a:pPr>
            <a:r>
              <a:rPr b="1" lang="en" sz="1000"/>
              <a:t>Cluster Group 4-0: </a:t>
            </a:r>
            <a:r>
              <a:rPr lang="en" sz="1000"/>
              <a:t>CABO SAN LUCAS, GUANACASTE, LOS CABOS, PUERTO VALLARTA, RIVIERA MAYA, SAN JUAN, SARASOTA</a:t>
            </a:r>
            <a:endParaRPr sz="1000"/>
          </a:p>
          <a:p>
            <a:pPr indent="-292100" lvl="0" marL="457200" rtl="0" algn="l">
              <a:spcBef>
                <a:spcPts val="0"/>
              </a:spcBef>
              <a:spcAft>
                <a:spcPts val="0"/>
              </a:spcAft>
              <a:buSzPts val="1000"/>
              <a:buAutoNum type="arabicPeriod"/>
            </a:pPr>
            <a:r>
              <a:rPr b="1" lang="en" sz="1000"/>
              <a:t>Cluster Group 4-1: </a:t>
            </a:r>
            <a:r>
              <a:rPr lang="en" sz="1000"/>
              <a:t>GRAND CAYMAN, ISLA MUJERES, NASSAU, PROVIDENCIALES, PUERTO MORELOS, PUERTO PLATA</a:t>
            </a:r>
            <a:endParaRPr sz="1000"/>
          </a:p>
          <a:p>
            <a:pPr indent="0" lvl="0" marL="457200" rtl="0" algn="l">
              <a:spcBef>
                <a:spcPts val="0"/>
              </a:spcBef>
              <a:spcAft>
                <a:spcPts val="0"/>
              </a:spcAft>
              <a:buNone/>
            </a:pPr>
            <a:r>
              <a:t/>
            </a:r>
            <a:endParaRPr sz="10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23"/>
          <p:cNvSpPr txBox="1"/>
          <p:nvPr>
            <p:ph type="title"/>
          </p:nvPr>
        </p:nvSpPr>
        <p:spPr>
          <a:xfrm>
            <a:off x="226078" y="357800"/>
            <a:ext cx="2808000" cy="9534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b="1" lang="en"/>
              <a:t>Catalog</a:t>
            </a:r>
            <a:endParaRPr b="1"/>
          </a:p>
        </p:txBody>
      </p:sp>
      <p:sp>
        <p:nvSpPr>
          <p:cNvPr id="114" name="Google Shape;114;p23"/>
          <p:cNvSpPr txBox="1"/>
          <p:nvPr>
            <p:ph idx="1" type="body"/>
          </p:nvPr>
        </p:nvSpPr>
        <p:spPr>
          <a:xfrm>
            <a:off x="226075" y="1465800"/>
            <a:ext cx="2808000" cy="3163500"/>
          </a:xfrm>
          <a:prstGeom prst="rect">
            <a:avLst/>
          </a:prstGeom>
        </p:spPr>
        <p:txBody>
          <a:bodyPr anchorCtr="0" anchor="t" bIns="91425" lIns="91425" spcFirstLastPara="1" rIns="91425" wrap="square" tIns="91425">
            <a:normAutofit/>
          </a:bodyPr>
          <a:lstStyle/>
          <a:p>
            <a:pPr indent="-317500" lvl="0" marL="457200" rtl="0" algn="l">
              <a:lnSpc>
                <a:spcPct val="150000"/>
              </a:lnSpc>
              <a:spcBef>
                <a:spcPts val="0"/>
              </a:spcBef>
              <a:spcAft>
                <a:spcPts val="0"/>
              </a:spcAft>
              <a:buSzPts val="1400"/>
              <a:buChar char="●"/>
            </a:pPr>
            <a:r>
              <a:rPr b="1" lang="en" sz="1400"/>
              <a:t>Introduction</a:t>
            </a:r>
            <a:endParaRPr b="1" sz="1400"/>
          </a:p>
          <a:p>
            <a:pPr indent="-317500" lvl="0" marL="457200" rtl="0" algn="l">
              <a:lnSpc>
                <a:spcPct val="150000"/>
              </a:lnSpc>
              <a:spcBef>
                <a:spcPts val="0"/>
              </a:spcBef>
              <a:spcAft>
                <a:spcPts val="0"/>
              </a:spcAft>
              <a:buSzPts val="1400"/>
              <a:buChar char="●"/>
            </a:pPr>
            <a:r>
              <a:rPr b="1" lang="en" sz="1400"/>
              <a:t>Data Collection</a:t>
            </a:r>
            <a:endParaRPr b="1" sz="1400"/>
          </a:p>
          <a:p>
            <a:pPr indent="-317500" lvl="0" marL="457200" rtl="0" algn="l">
              <a:lnSpc>
                <a:spcPct val="150000"/>
              </a:lnSpc>
              <a:spcBef>
                <a:spcPts val="0"/>
              </a:spcBef>
              <a:spcAft>
                <a:spcPts val="0"/>
              </a:spcAft>
              <a:buSzPts val="1400"/>
              <a:buChar char="●"/>
            </a:pPr>
            <a:r>
              <a:rPr b="1" lang="en" sz="1400"/>
              <a:t>Data Cleaning</a:t>
            </a:r>
            <a:endParaRPr b="1" sz="1400"/>
          </a:p>
          <a:p>
            <a:pPr indent="-317500" lvl="0" marL="457200" rtl="0" algn="l">
              <a:lnSpc>
                <a:spcPct val="150000"/>
              </a:lnSpc>
              <a:spcBef>
                <a:spcPts val="0"/>
              </a:spcBef>
              <a:spcAft>
                <a:spcPts val="0"/>
              </a:spcAft>
              <a:buSzPts val="1400"/>
              <a:buChar char="●"/>
            </a:pPr>
            <a:r>
              <a:rPr b="1" lang="en" sz="1400"/>
              <a:t>Exploratory Data Analysis</a:t>
            </a:r>
            <a:endParaRPr b="1" sz="1400"/>
          </a:p>
          <a:p>
            <a:pPr indent="-317500" lvl="0" marL="457200" rtl="0" algn="l">
              <a:lnSpc>
                <a:spcPct val="150000"/>
              </a:lnSpc>
              <a:spcBef>
                <a:spcPts val="0"/>
              </a:spcBef>
              <a:spcAft>
                <a:spcPts val="0"/>
              </a:spcAft>
              <a:buSzPts val="1400"/>
              <a:buChar char="●"/>
            </a:pPr>
            <a:r>
              <a:rPr b="1" lang="en" sz="1400"/>
              <a:t>Methods and Results</a:t>
            </a:r>
            <a:endParaRPr b="1" sz="1400"/>
          </a:p>
          <a:p>
            <a:pPr indent="-317500" lvl="0" marL="457200" rtl="0" algn="l">
              <a:lnSpc>
                <a:spcPct val="150000"/>
              </a:lnSpc>
              <a:spcBef>
                <a:spcPts val="0"/>
              </a:spcBef>
              <a:spcAft>
                <a:spcPts val="0"/>
              </a:spcAft>
              <a:buSzPts val="1400"/>
              <a:buChar char="●"/>
            </a:pPr>
            <a:r>
              <a:rPr b="1" lang="en" sz="1400"/>
              <a:t>Move forward…</a:t>
            </a:r>
            <a:endParaRPr b="1" sz="1400"/>
          </a:p>
          <a:p>
            <a:pPr indent="-317500" lvl="0" marL="457200" rtl="0" algn="l">
              <a:lnSpc>
                <a:spcPct val="150000"/>
              </a:lnSpc>
              <a:spcBef>
                <a:spcPts val="0"/>
              </a:spcBef>
              <a:spcAft>
                <a:spcPts val="0"/>
              </a:spcAft>
              <a:buSzPts val="1400"/>
              <a:buChar char="●"/>
            </a:pPr>
            <a:r>
              <a:rPr b="1" lang="en" sz="1400"/>
              <a:t>Appendix</a:t>
            </a:r>
            <a:endParaRPr b="1" sz="1400"/>
          </a:p>
        </p:txBody>
      </p:sp>
      <p:pic>
        <p:nvPicPr>
          <p:cNvPr id="115" name="Google Shape;115;p23"/>
          <p:cNvPicPr preferRelativeResize="0"/>
          <p:nvPr/>
        </p:nvPicPr>
        <p:blipFill>
          <a:blip r:embed="rId3">
            <a:alphaModFix/>
          </a:blip>
          <a:stretch>
            <a:fillRect/>
          </a:stretch>
        </p:blipFill>
        <p:spPr>
          <a:xfrm>
            <a:off x="3891050" y="254500"/>
            <a:ext cx="4634476" cy="4634476"/>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41"/>
          <p:cNvSpPr txBox="1"/>
          <p:nvPr>
            <p:ph type="title"/>
          </p:nvPr>
        </p:nvSpPr>
        <p:spPr>
          <a:xfrm>
            <a:off x="71825" y="0"/>
            <a:ext cx="8826600" cy="602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b="1" lang="en"/>
              <a:t>Final Results </a:t>
            </a:r>
            <a:r>
              <a:rPr b="1" lang="en"/>
              <a:t>Word Clouds</a:t>
            </a:r>
            <a:endParaRPr b="1"/>
          </a:p>
        </p:txBody>
      </p:sp>
      <p:pic>
        <p:nvPicPr>
          <p:cNvPr id="304" name="Google Shape;304;p41"/>
          <p:cNvPicPr preferRelativeResize="0"/>
          <p:nvPr/>
        </p:nvPicPr>
        <p:blipFill>
          <a:blip r:embed="rId3">
            <a:alphaModFix/>
          </a:blip>
          <a:stretch>
            <a:fillRect/>
          </a:stretch>
        </p:blipFill>
        <p:spPr>
          <a:xfrm>
            <a:off x="152375" y="743775"/>
            <a:ext cx="2743200" cy="1415845"/>
          </a:xfrm>
          <a:prstGeom prst="rect">
            <a:avLst/>
          </a:prstGeom>
          <a:noFill/>
          <a:ln>
            <a:noFill/>
          </a:ln>
        </p:spPr>
      </p:pic>
      <p:pic>
        <p:nvPicPr>
          <p:cNvPr id="305" name="Google Shape;305;p41"/>
          <p:cNvPicPr preferRelativeResize="0"/>
          <p:nvPr/>
        </p:nvPicPr>
        <p:blipFill>
          <a:blip r:embed="rId4">
            <a:alphaModFix/>
          </a:blip>
          <a:stretch>
            <a:fillRect/>
          </a:stretch>
        </p:blipFill>
        <p:spPr>
          <a:xfrm>
            <a:off x="3113009" y="694950"/>
            <a:ext cx="2743200" cy="1513490"/>
          </a:xfrm>
          <a:prstGeom prst="rect">
            <a:avLst/>
          </a:prstGeom>
          <a:noFill/>
          <a:ln>
            <a:noFill/>
          </a:ln>
        </p:spPr>
      </p:pic>
      <p:pic>
        <p:nvPicPr>
          <p:cNvPr id="306" name="Google Shape;306;p41"/>
          <p:cNvPicPr preferRelativeResize="0"/>
          <p:nvPr/>
        </p:nvPicPr>
        <p:blipFill>
          <a:blip r:embed="rId5">
            <a:alphaModFix/>
          </a:blip>
          <a:stretch>
            <a:fillRect/>
          </a:stretch>
        </p:blipFill>
        <p:spPr>
          <a:xfrm>
            <a:off x="6073625" y="707859"/>
            <a:ext cx="2743200" cy="1487691"/>
          </a:xfrm>
          <a:prstGeom prst="rect">
            <a:avLst/>
          </a:prstGeom>
          <a:noFill/>
          <a:ln>
            <a:noFill/>
          </a:ln>
        </p:spPr>
      </p:pic>
      <p:pic>
        <p:nvPicPr>
          <p:cNvPr id="307" name="Google Shape;307;p41"/>
          <p:cNvPicPr preferRelativeResize="0"/>
          <p:nvPr/>
        </p:nvPicPr>
        <p:blipFill>
          <a:blip r:embed="rId6">
            <a:alphaModFix/>
          </a:blip>
          <a:stretch>
            <a:fillRect/>
          </a:stretch>
        </p:blipFill>
        <p:spPr>
          <a:xfrm>
            <a:off x="152375" y="2197734"/>
            <a:ext cx="2743200" cy="1487691"/>
          </a:xfrm>
          <a:prstGeom prst="rect">
            <a:avLst/>
          </a:prstGeom>
          <a:noFill/>
          <a:ln>
            <a:noFill/>
          </a:ln>
        </p:spPr>
      </p:pic>
      <p:pic>
        <p:nvPicPr>
          <p:cNvPr id="308" name="Google Shape;308;p41"/>
          <p:cNvPicPr preferRelativeResize="0"/>
          <p:nvPr/>
        </p:nvPicPr>
        <p:blipFill>
          <a:blip r:embed="rId7">
            <a:alphaModFix/>
          </a:blip>
          <a:stretch>
            <a:fillRect/>
          </a:stretch>
        </p:blipFill>
        <p:spPr>
          <a:xfrm>
            <a:off x="3113537" y="2208459"/>
            <a:ext cx="2743200" cy="1487691"/>
          </a:xfrm>
          <a:prstGeom prst="rect">
            <a:avLst/>
          </a:prstGeom>
          <a:noFill/>
          <a:ln>
            <a:noFill/>
          </a:ln>
        </p:spPr>
      </p:pic>
      <p:pic>
        <p:nvPicPr>
          <p:cNvPr id="309" name="Google Shape;309;p41"/>
          <p:cNvPicPr preferRelativeResize="0"/>
          <p:nvPr/>
        </p:nvPicPr>
        <p:blipFill>
          <a:blip r:embed="rId8">
            <a:alphaModFix/>
          </a:blip>
          <a:stretch>
            <a:fillRect/>
          </a:stretch>
        </p:blipFill>
        <p:spPr>
          <a:xfrm>
            <a:off x="6074663" y="2187300"/>
            <a:ext cx="2743200" cy="1487691"/>
          </a:xfrm>
          <a:prstGeom prst="rect">
            <a:avLst/>
          </a:prstGeom>
          <a:noFill/>
          <a:ln>
            <a:noFill/>
          </a:ln>
        </p:spPr>
      </p:pic>
      <p:pic>
        <p:nvPicPr>
          <p:cNvPr id="310" name="Google Shape;310;p41"/>
          <p:cNvPicPr preferRelativeResize="0"/>
          <p:nvPr/>
        </p:nvPicPr>
        <p:blipFill>
          <a:blip r:embed="rId9">
            <a:alphaModFix/>
          </a:blip>
          <a:stretch>
            <a:fillRect/>
          </a:stretch>
        </p:blipFill>
        <p:spPr>
          <a:xfrm>
            <a:off x="152375" y="3653500"/>
            <a:ext cx="2743200" cy="1487691"/>
          </a:xfrm>
          <a:prstGeom prst="rect">
            <a:avLst/>
          </a:prstGeom>
          <a:noFill/>
          <a:ln>
            <a:noFill/>
          </a:ln>
        </p:spPr>
      </p:pic>
      <p:pic>
        <p:nvPicPr>
          <p:cNvPr id="311" name="Google Shape;311;p41"/>
          <p:cNvPicPr preferRelativeResize="0"/>
          <p:nvPr/>
        </p:nvPicPr>
        <p:blipFill>
          <a:blip r:embed="rId10">
            <a:alphaModFix/>
          </a:blip>
          <a:stretch>
            <a:fillRect/>
          </a:stretch>
        </p:blipFill>
        <p:spPr>
          <a:xfrm>
            <a:off x="3113525" y="3653500"/>
            <a:ext cx="2743200" cy="1492301"/>
          </a:xfrm>
          <a:prstGeom prst="rect">
            <a:avLst/>
          </a:prstGeom>
          <a:noFill/>
          <a:ln>
            <a:noFill/>
          </a:ln>
        </p:spPr>
      </p:pic>
      <p:pic>
        <p:nvPicPr>
          <p:cNvPr id="312" name="Google Shape;312;p41"/>
          <p:cNvPicPr preferRelativeResize="0"/>
          <p:nvPr/>
        </p:nvPicPr>
        <p:blipFill>
          <a:blip r:embed="rId11">
            <a:alphaModFix/>
          </a:blip>
          <a:stretch>
            <a:fillRect/>
          </a:stretch>
        </p:blipFill>
        <p:spPr>
          <a:xfrm>
            <a:off x="6074663" y="3651200"/>
            <a:ext cx="2743200" cy="1492301"/>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42"/>
          <p:cNvSpPr txBox="1"/>
          <p:nvPr>
            <p:ph type="title"/>
          </p:nvPr>
        </p:nvSpPr>
        <p:spPr>
          <a:xfrm>
            <a:off x="98250" y="16350"/>
            <a:ext cx="8826600" cy="602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b="1" lang="en"/>
              <a:t>Final Results Word Clouds (Cont’d)</a:t>
            </a:r>
            <a:endParaRPr b="1"/>
          </a:p>
        </p:txBody>
      </p:sp>
      <p:pic>
        <p:nvPicPr>
          <p:cNvPr id="318" name="Google Shape;318;p42"/>
          <p:cNvPicPr preferRelativeResize="0"/>
          <p:nvPr/>
        </p:nvPicPr>
        <p:blipFill>
          <a:blip r:embed="rId3">
            <a:alphaModFix/>
          </a:blip>
          <a:stretch>
            <a:fillRect/>
          </a:stretch>
        </p:blipFill>
        <p:spPr>
          <a:xfrm>
            <a:off x="152400" y="714425"/>
            <a:ext cx="2743200" cy="1492301"/>
          </a:xfrm>
          <a:prstGeom prst="rect">
            <a:avLst/>
          </a:prstGeom>
          <a:noFill/>
          <a:ln>
            <a:noFill/>
          </a:ln>
        </p:spPr>
      </p:pic>
      <p:pic>
        <p:nvPicPr>
          <p:cNvPr id="319" name="Google Shape;319;p42"/>
          <p:cNvPicPr preferRelativeResize="0"/>
          <p:nvPr/>
        </p:nvPicPr>
        <p:blipFill>
          <a:blip r:embed="rId4">
            <a:alphaModFix/>
          </a:blip>
          <a:stretch>
            <a:fillRect/>
          </a:stretch>
        </p:blipFill>
        <p:spPr>
          <a:xfrm>
            <a:off x="3139950" y="751551"/>
            <a:ext cx="2743200" cy="1493520"/>
          </a:xfrm>
          <a:prstGeom prst="rect">
            <a:avLst/>
          </a:prstGeom>
          <a:noFill/>
          <a:ln>
            <a:noFill/>
          </a:ln>
        </p:spPr>
      </p:pic>
      <p:pic>
        <p:nvPicPr>
          <p:cNvPr id="320" name="Google Shape;320;p42"/>
          <p:cNvPicPr preferRelativeResize="0"/>
          <p:nvPr/>
        </p:nvPicPr>
        <p:blipFill>
          <a:blip r:embed="rId5">
            <a:alphaModFix/>
          </a:blip>
          <a:stretch>
            <a:fillRect/>
          </a:stretch>
        </p:blipFill>
        <p:spPr>
          <a:xfrm>
            <a:off x="6015363" y="753038"/>
            <a:ext cx="2743200" cy="1490525"/>
          </a:xfrm>
          <a:prstGeom prst="rect">
            <a:avLst/>
          </a:prstGeom>
          <a:noFill/>
          <a:ln>
            <a:noFill/>
          </a:ln>
        </p:spPr>
      </p:pic>
      <p:pic>
        <p:nvPicPr>
          <p:cNvPr id="321" name="Google Shape;321;p42"/>
          <p:cNvPicPr preferRelativeResize="0"/>
          <p:nvPr/>
        </p:nvPicPr>
        <p:blipFill>
          <a:blip r:embed="rId6">
            <a:alphaModFix/>
          </a:blip>
          <a:stretch>
            <a:fillRect/>
          </a:stretch>
        </p:blipFill>
        <p:spPr>
          <a:xfrm>
            <a:off x="188725" y="2206733"/>
            <a:ext cx="2743200" cy="1490525"/>
          </a:xfrm>
          <a:prstGeom prst="rect">
            <a:avLst/>
          </a:prstGeom>
          <a:noFill/>
          <a:ln>
            <a:noFill/>
          </a:ln>
        </p:spPr>
      </p:pic>
      <p:pic>
        <p:nvPicPr>
          <p:cNvPr id="322" name="Google Shape;322;p42"/>
          <p:cNvPicPr preferRelativeResize="0"/>
          <p:nvPr/>
        </p:nvPicPr>
        <p:blipFill>
          <a:blip r:embed="rId7">
            <a:alphaModFix/>
          </a:blip>
          <a:stretch>
            <a:fillRect/>
          </a:stretch>
        </p:blipFill>
        <p:spPr>
          <a:xfrm>
            <a:off x="3123713" y="2207063"/>
            <a:ext cx="2743200" cy="1489842"/>
          </a:xfrm>
          <a:prstGeom prst="rect">
            <a:avLst/>
          </a:prstGeom>
          <a:noFill/>
          <a:ln>
            <a:noFill/>
          </a:ln>
        </p:spPr>
      </p:pic>
      <p:pic>
        <p:nvPicPr>
          <p:cNvPr id="323" name="Google Shape;323;p42"/>
          <p:cNvPicPr preferRelativeResize="0"/>
          <p:nvPr/>
        </p:nvPicPr>
        <p:blipFill>
          <a:blip r:embed="rId8">
            <a:alphaModFix/>
          </a:blip>
          <a:stretch>
            <a:fillRect/>
          </a:stretch>
        </p:blipFill>
        <p:spPr>
          <a:xfrm>
            <a:off x="6058700" y="2207063"/>
            <a:ext cx="2743200" cy="1489842"/>
          </a:xfrm>
          <a:prstGeom prst="rect">
            <a:avLst/>
          </a:prstGeom>
          <a:noFill/>
          <a:ln>
            <a:noFill/>
          </a:ln>
        </p:spPr>
      </p:pic>
      <p:pic>
        <p:nvPicPr>
          <p:cNvPr id="324" name="Google Shape;324;p42"/>
          <p:cNvPicPr preferRelativeResize="0"/>
          <p:nvPr/>
        </p:nvPicPr>
        <p:blipFill>
          <a:blip r:embed="rId9">
            <a:alphaModFix/>
          </a:blip>
          <a:stretch>
            <a:fillRect/>
          </a:stretch>
        </p:blipFill>
        <p:spPr>
          <a:xfrm>
            <a:off x="152400" y="3653650"/>
            <a:ext cx="2743200" cy="1489842"/>
          </a:xfrm>
          <a:prstGeom prst="rect">
            <a:avLst/>
          </a:prstGeom>
          <a:noFill/>
          <a:ln>
            <a:noFill/>
          </a:ln>
        </p:spPr>
      </p:pic>
      <p:pic>
        <p:nvPicPr>
          <p:cNvPr id="325" name="Google Shape;325;p42"/>
          <p:cNvPicPr preferRelativeResize="0"/>
          <p:nvPr/>
        </p:nvPicPr>
        <p:blipFill>
          <a:blip r:embed="rId10">
            <a:alphaModFix/>
          </a:blip>
          <a:stretch>
            <a:fillRect/>
          </a:stretch>
        </p:blipFill>
        <p:spPr>
          <a:xfrm>
            <a:off x="3123713" y="3653650"/>
            <a:ext cx="2743200" cy="1489842"/>
          </a:xfrm>
          <a:prstGeom prst="rect">
            <a:avLst/>
          </a:prstGeom>
          <a:noFill/>
          <a:ln>
            <a:noFill/>
          </a:ln>
        </p:spPr>
      </p:pic>
      <p:pic>
        <p:nvPicPr>
          <p:cNvPr id="326" name="Google Shape;326;p42"/>
          <p:cNvPicPr preferRelativeResize="0"/>
          <p:nvPr/>
        </p:nvPicPr>
        <p:blipFill>
          <a:blip r:embed="rId11">
            <a:alphaModFix/>
          </a:blip>
          <a:stretch>
            <a:fillRect/>
          </a:stretch>
        </p:blipFill>
        <p:spPr>
          <a:xfrm>
            <a:off x="6095013" y="3653650"/>
            <a:ext cx="2743200" cy="1489842"/>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43"/>
          <p:cNvSpPr txBox="1"/>
          <p:nvPr>
            <p:ph type="title"/>
          </p:nvPr>
        </p:nvSpPr>
        <p:spPr>
          <a:xfrm>
            <a:off x="98250" y="16350"/>
            <a:ext cx="8826600" cy="602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b="1" lang="en"/>
              <a:t>Define Final Genres </a:t>
            </a:r>
            <a:endParaRPr b="1"/>
          </a:p>
        </p:txBody>
      </p:sp>
      <p:sp>
        <p:nvSpPr>
          <p:cNvPr id="332" name="Google Shape;332;p43"/>
          <p:cNvSpPr/>
          <p:nvPr/>
        </p:nvSpPr>
        <p:spPr>
          <a:xfrm>
            <a:off x="650300" y="1230150"/>
            <a:ext cx="5839800" cy="820200"/>
          </a:xfrm>
          <a:prstGeom prst="roundRect">
            <a:avLst>
              <a:gd fmla="val 16667" name="adj"/>
            </a:avLst>
          </a:prstGeom>
          <a:gradFill>
            <a:gsLst>
              <a:gs pos="0">
                <a:srgbClr val="EAD1DC"/>
              </a:gs>
              <a:gs pos="100000">
                <a:srgbClr val="70A4D5"/>
              </a:gs>
            </a:gsLst>
            <a:lin ang="5400700" scaled="0"/>
          </a:gra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43"/>
          <p:cNvSpPr/>
          <p:nvPr/>
        </p:nvSpPr>
        <p:spPr>
          <a:xfrm>
            <a:off x="650300" y="2298850"/>
            <a:ext cx="5839800" cy="820200"/>
          </a:xfrm>
          <a:prstGeom prst="roundRect">
            <a:avLst>
              <a:gd fmla="val 16667" name="adj"/>
            </a:avLst>
          </a:prstGeom>
          <a:gradFill>
            <a:gsLst>
              <a:gs pos="0">
                <a:srgbClr val="EAD1DC"/>
              </a:gs>
              <a:gs pos="100000">
                <a:srgbClr val="70A4D5"/>
              </a:gs>
            </a:gsLst>
            <a:lin ang="5400700" scaled="0"/>
          </a:gradFill>
          <a:ln cap="flat" cmpd="sng" w="9525">
            <a:solidFill>
              <a:srgbClr val="FFFFF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43"/>
          <p:cNvSpPr/>
          <p:nvPr/>
        </p:nvSpPr>
        <p:spPr>
          <a:xfrm>
            <a:off x="650300" y="3367550"/>
            <a:ext cx="5839800" cy="820200"/>
          </a:xfrm>
          <a:prstGeom prst="roundRect">
            <a:avLst>
              <a:gd fmla="val 16667" name="adj"/>
            </a:avLst>
          </a:prstGeom>
          <a:gradFill>
            <a:gsLst>
              <a:gs pos="0">
                <a:srgbClr val="EAD1DC"/>
              </a:gs>
              <a:gs pos="100000">
                <a:srgbClr val="70A4D5"/>
              </a:gs>
            </a:gsLst>
            <a:lin ang="5400700" scaled="0"/>
          </a:gradFill>
          <a:ln cap="flat" cmpd="sng" w="9525">
            <a:solidFill>
              <a:srgbClr val="FFFFF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43"/>
          <p:cNvSpPr txBox="1"/>
          <p:nvPr/>
        </p:nvSpPr>
        <p:spPr>
          <a:xfrm>
            <a:off x="839600" y="1266750"/>
            <a:ext cx="54612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solidFill>
                  <a:schemeClr val="lt1"/>
                </a:solidFill>
                <a:latin typeface="Roboto"/>
                <a:ea typeface="Roboto"/>
                <a:cs typeface="Roboto"/>
                <a:sym typeface="Roboto"/>
              </a:rPr>
              <a:t>Approach 1</a:t>
            </a:r>
            <a:endParaRPr b="1" sz="1600">
              <a:solidFill>
                <a:schemeClr val="lt1"/>
              </a:solidFill>
              <a:latin typeface="Roboto"/>
              <a:ea typeface="Roboto"/>
              <a:cs typeface="Roboto"/>
              <a:sym typeface="Roboto"/>
            </a:endParaRPr>
          </a:p>
          <a:p>
            <a:pPr indent="0" lvl="0" marL="0" rtl="0" algn="ctr">
              <a:spcBef>
                <a:spcPts val="0"/>
              </a:spcBef>
              <a:spcAft>
                <a:spcPts val="0"/>
              </a:spcAft>
              <a:buNone/>
            </a:pPr>
            <a:r>
              <a:rPr b="1" lang="en" sz="1600">
                <a:solidFill>
                  <a:schemeClr val="lt1"/>
                </a:solidFill>
                <a:latin typeface="Roboto"/>
                <a:ea typeface="Roboto"/>
                <a:cs typeface="Roboto"/>
                <a:sym typeface="Roboto"/>
              </a:rPr>
              <a:t>Based on the top 20 frequent terms in TripAdvisor text</a:t>
            </a:r>
            <a:endParaRPr b="1" sz="1600">
              <a:solidFill>
                <a:schemeClr val="lt1"/>
              </a:solidFill>
              <a:latin typeface="Roboto"/>
              <a:ea typeface="Roboto"/>
              <a:cs typeface="Roboto"/>
              <a:sym typeface="Roboto"/>
            </a:endParaRPr>
          </a:p>
        </p:txBody>
      </p:sp>
      <p:sp>
        <p:nvSpPr>
          <p:cNvPr id="336" name="Google Shape;336;p43"/>
          <p:cNvSpPr txBox="1"/>
          <p:nvPr/>
        </p:nvSpPr>
        <p:spPr>
          <a:xfrm>
            <a:off x="839600" y="2370400"/>
            <a:ext cx="54612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solidFill>
                  <a:schemeClr val="lt1"/>
                </a:solidFill>
                <a:latin typeface="Roboto"/>
                <a:ea typeface="Roboto"/>
                <a:cs typeface="Roboto"/>
                <a:sym typeface="Roboto"/>
              </a:rPr>
              <a:t>Approach 2</a:t>
            </a:r>
            <a:endParaRPr b="1" sz="1600">
              <a:solidFill>
                <a:schemeClr val="lt1"/>
              </a:solidFill>
              <a:latin typeface="Roboto"/>
              <a:ea typeface="Roboto"/>
              <a:cs typeface="Roboto"/>
              <a:sym typeface="Roboto"/>
            </a:endParaRPr>
          </a:p>
          <a:p>
            <a:pPr indent="0" lvl="0" marL="0" rtl="0" algn="ctr">
              <a:spcBef>
                <a:spcPts val="0"/>
              </a:spcBef>
              <a:spcAft>
                <a:spcPts val="0"/>
              </a:spcAft>
              <a:buNone/>
            </a:pPr>
            <a:r>
              <a:rPr b="1" lang="en" sz="1600">
                <a:solidFill>
                  <a:schemeClr val="lt1"/>
                </a:solidFill>
                <a:latin typeface="Roboto"/>
                <a:ea typeface="Roboto"/>
                <a:cs typeface="Roboto"/>
                <a:sym typeface="Roboto"/>
              </a:rPr>
              <a:t>Based on defined numeric features</a:t>
            </a:r>
            <a:endParaRPr b="1" sz="1600">
              <a:solidFill>
                <a:schemeClr val="lt1"/>
              </a:solidFill>
              <a:latin typeface="Roboto"/>
              <a:ea typeface="Roboto"/>
              <a:cs typeface="Roboto"/>
              <a:sym typeface="Roboto"/>
            </a:endParaRPr>
          </a:p>
        </p:txBody>
      </p:sp>
      <p:sp>
        <p:nvSpPr>
          <p:cNvPr id="337" name="Google Shape;337;p43"/>
          <p:cNvSpPr txBox="1"/>
          <p:nvPr/>
        </p:nvSpPr>
        <p:spPr>
          <a:xfrm>
            <a:off x="839600" y="3439100"/>
            <a:ext cx="54612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solidFill>
                  <a:schemeClr val="lt1"/>
                </a:solidFill>
                <a:latin typeface="Roboto"/>
                <a:ea typeface="Roboto"/>
                <a:cs typeface="Roboto"/>
                <a:sym typeface="Roboto"/>
              </a:rPr>
              <a:t>Approach 3</a:t>
            </a:r>
            <a:endParaRPr b="1" sz="1600">
              <a:solidFill>
                <a:schemeClr val="lt1"/>
              </a:solidFill>
              <a:latin typeface="Roboto"/>
              <a:ea typeface="Roboto"/>
              <a:cs typeface="Roboto"/>
              <a:sym typeface="Roboto"/>
            </a:endParaRPr>
          </a:p>
          <a:p>
            <a:pPr indent="0" lvl="0" marL="0" rtl="0" algn="ctr">
              <a:spcBef>
                <a:spcPts val="0"/>
              </a:spcBef>
              <a:spcAft>
                <a:spcPts val="0"/>
              </a:spcAft>
              <a:buNone/>
            </a:pPr>
            <a:r>
              <a:rPr b="1" lang="en" sz="1600">
                <a:solidFill>
                  <a:schemeClr val="lt1"/>
                </a:solidFill>
                <a:latin typeface="Roboto"/>
                <a:ea typeface="Roboto"/>
                <a:cs typeface="Roboto"/>
                <a:sym typeface="Roboto"/>
              </a:rPr>
              <a:t>ChatGPT 3.0 output depending on city names</a:t>
            </a:r>
            <a:endParaRPr b="1" sz="1600">
              <a:solidFill>
                <a:schemeClr val="lt1"/>
              </a:solidFill>
              <a:latin typeface="Roboto"/>
              <a:ea typeface="Roboto"/>
              <a:cs typeface="Roboto"/>
              <a:sym typeface="Roboto"/>
            </a:endParaRPr>
          </a:p>
        </p:txBody>
      </p:sp>
      <p:sp>
        <p:nvSpPr>
          <p:cNvPr id="338" name="Google Shape;338;p43"/>
          <p:cNvSpPr/>
          <p:nvPr/>
        </p:nvSpPr>
        <p:spPr>
          <a:xfrm rot="5400000">
            <a:off x="7219450" y="919200"/>
            <a:ext cx="1233900" cy="1929000"/>
          </a:xfrm>
          <a:prstGeom prst="wedgeRoundRectCallout">
            <a:avLst>
              <a:gd fmla="val -20833" name="adj1"/>
              <a:gd fmla="val 62500" name="adj2"/>
              <a:gd fmla="val 0" name="adj3"/>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43"/>
          <p:cNvSpPr txBox="1"/>
          <p:nvPr/>
        </p:nvSpPr>
        <p:spPr>
          <a:xfrm>
            <a:off x="6896350" y="1360350"/>
            <a:ext cx="18801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More comprehensive and objective genres with easy to </a:t>
            </a:r>
            <a:r>
              <a:rPr lang="en">
                <a:latin typeface="Roboto"/>
                <a:ea typeface="Roboto"/>
                <a:cs typeface="Roboto"/>
                <a:sym typeface="Roboto"/>
              </a:rPr>
              <a:t>interpret</a:t>
            </a:r>
            <a:r>
              <a:rPr lang="en">
                <a:latin typeface="Roboto"/>
                <a:ea typeface="Roboto"/>
                <a:cs typeface="Roboto"/>
                <a:sym typeface="Roboto"/>
              </a:rPr>
              <a:t> key attributes</a:t>
            </a:r>
            <a:endParaRPr>
              <a:latin typeface="Roboto"/>
              <a:ea typeface="Roboto"/>
              <a:cs typeface="Roboto"/>
              <a:sym typeface="Robo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24"/>
          <p:cNvSpPr txBox="1"/>
          <p:nvPr>
            <p:ph type="title"/>
          </p:nvPr>
        </p:nvSpPr>
        <p:spPr>
          <a:xfrm>
            <a:off x="158700" y="0"/>
            <a:ext cx="8826600" cy="602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b="1" lang="en"/>
              <a:t>Introduction</a:t>
            </a:r>
            <a:endParaRPr b="1"/>
          </a:p>
        </p:txBody>
      </p:sp>
      <p:sp>
        <p:nvSpPr>
          <p:cNvPr id="121" name="Google Shape;121;p24"/>
          <p:cNvSpPr txBox="1"/>
          <p:nvPr/>
        </p:nvSpPr>
        <p:spPr>
          <a:xfrm>
            <a:off x="330675" y="718450"/>
            <a:ext cx="7863900" cy="12342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b="1" lang="en" sz="1500">
                <a:solidFill>
                  <a:schemeClr val="dk1"/>
                </a:solidFill>
                <a:latin typeface="Roboto"/>
                <a:ea typeface="Roboto"/>
                <a:cs typeface="Roboto"/>
                <a:sym typeface="Roboto"/>
              </a:rPr>
              <a:t>Identify what makes two cities similar </a:t>
            </a:r>
            <a:r>
              <a:rPr b="1" lang="en" sz="1500">
                <a:solidFill>
                  <a:schemeClr val="dk1"/>
                </a:solidFill>
                <a:highlight>
                  <a:srgbClr val="F9F9F9"/>
                </a:highlight>
                <a:latin typeface="Roboto"/>
                <a:ea typeface="Roboto"/>
                <a:cs typeface="Roboto"/>
                <a:sym typeface="Roboto"/>
              </a:rPr>
              <a:t>from a traveler’s perspective</a:t>
            </a:r>
            <a:r>
              <a:rPr b="1" lang="en" sz="1500">
                <a:solidFill>
                  <a:schemeClr val="dk1"/>
                </a:solidFill>
                <a:latin typeface="Roboto"/>
                <a:ea typeface="Roboto"/>
                <a:cs typeface="Roboto"/>
                <a:sym typeface="Roboto"/>
              </a:rPr>
              <a:t>, find data to build your case, create features from diverse website data to help you build a clustering model, deliver the “</a:t>
            </a:r>
            <a:r>
              <a:rPr b="1" lang="en" sz="1500">
                <a:solidFill>
                  <a:schemeClr val="dk1"/>
                </a:solidFill>
                <a:highlight>
                  <a:schemeClr val="lt1"/>
                </a:highlight>
                <a:latin typeface="Roboto"/>
                <a:ea typeface="Roboto"/>
                <a:cs typeface="Roboto"/>
                <a:sym typeface="Roboto"/>
              </a:rPr>
              <a:t>genre</a:t>
            </a:r>
            <a:r>
              <a:rPr b="1" lang="en" sz="1500">
                <a:solidFill>
                  <a:schemeClr val="dk1"/>
                </a:solidFill>
                <a:latin typeface="Roboto"/>
                <a:ea typeface="Roboto"/>
                <a:cs typeface="Roboto"/>
                <a:sym typeface="Roboto"/>
              </a:rPr>
              <a:t>” for each city, along with key artifacts.</a:t>
            </a:r>
            <a:endParaRPr b="1" sz="1500">
              <a:solidFill>
                <a:schemeClr val="dk1"/>
              </a:solidFill>
              <a:latin typeface="Roboto"/>
              <a:ea typeface="Roboto"/>
              <a:cs typeface="Roboto"/>
              <a:sym typeface="Roboto"/>
            </a:endParaRPr>
          </a:p>
          <a:p>
            <a:pPr indent="0" lvl="0" marL="0" rtl="0" algn="just">
              <a:lnSpc>
                <a:spcPct val="115000"/>
              </a:lnSpc>
              <a:spcBef>
                <a:spcPts val="0"/>
              </a:spcBef>
              <a:spcAft>
                <a:spcPts val="0"/>
              </a:spcAft>
              <a:buNone/>
            </a:pPr>
            <a:r>
              <a:t/>
            </a:r>
            <a:endParaRPr b="1" sz="1500">
              <a:solidFill>
                <a:schemeClr val="dk1"/>
              </a:solidFill>
              <a:latin typeface="Roboto"/>
              <a:ea typeface="Roboto"/>
              <a:cs typeface="Roboto"/>
              <a:sym typeface="Roboto"/>
            </a:endParaRPr>
          </a:p>
          <a:p>
            <a:pPr indent="0" lvl="0" marL="0" rtl="0" algn="just">
              <a:lnSpc>
                <a:spcPct val="115000"/>
              </a:lnSpc>
              <a:spcBef>
                <a:spcPts val="0"/>
              </a:spcBef>
              <a:spcAft>
                <a:spcPts val="0"/>
              </a:spcAft>
              <a:buNone/>
            </a:pPr>
            <a:r>
              <a:t/>
            </a:r>
            <a:endParaRPr b="1" sz="1500">
              <a:solidFill>
                <a:schemeClr val="dk1"/>
              </a:solidFill>
              <a:latin typeface="Roboto"/>
              <a:ea typeface="Roboto"/>
              <a:cs typeface="Roboto"/>
              <a:sym typeface="Roboto"/>
            </a:endParaRPr>
          </a:p>
          <a:p>
            <a:pPr indent="0" lvl="0" marL="0" rtl="0" algn="just">
              <a:lnSpc>
                <a:spcPct val="115000"/>
              </a:lnSpc>
              <a:spcBef>
                <a:spcPts val="0"/>
              </a:spcBef>
              <a:spcAft>
                <a:spcPts val="0"/>
              </a:spcAft>
              <a:buNone/>
            </a:pPr>
            <a:r>
              <a:t/>
            </a:r>
            <a:endParaRPr b="1" sz="1500">
              <a:solidFill>
                <a:schemeClr val="dk1"/>
              </a:solidFill>
              <a:latin typeface="Roboto"/>
              <a:ea typeface="Roboto"/>
              <a:cs typeface="Roboto"/>
              <a:sym typeface="Roboto"/>
            </a:endParaRPr>
          </a:p>
        </p:txBody>
      </p:sp>
      <p:sp>
        <p:nvSpPr>
          <p:cNvPr id="122" name="Google Shape;122;p24"/>
          <p:cNvSpPr txBox="1"/>
          <p:nvPr/>
        </p:nvSpPr>
        <p:spPr>
          <a:xfrm>
            <a:off x="330675" y="1616050"/>
            <a:ext cx="8564400" cy="320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666666"/>
                </a:solidFill>
                <a:latin typeface="Roboto"/>
                <a:ea typeface="Roboto"/>
                <a:cs typeface="Roboto"/>
                <a:sym typeface="Roboto"/>
              </a:rPr>
              <a:t>Introduce the problem</a:t>
            </a:r>
            <a:endParaRPr>
              <a:solidFill>
                <a:srgbClr val="666666"/>
              </a:solidFill>
              <a:latin typeface="Roboto"/>
              <a:ea typeface="Roboto"/>
              <a:cs typeface="Roboto"/>
              <a:sym typeface="Roboto"/>
            </a:endParaRPr>
          </a:p>
          <a:p>
            <a:pPr indent="-317500" lvl="0" marL="457200" rtl="0" algn="l">
              <a:spcBef>
                <a:spcPts val="0"/>
              </a:spcBef>
              <a:spcAft>
                <a:spcPts val="0"/>
              </a:spcAft>
              <a:buClr>
                <a:srgbClr val="666666"/>
              </a:buClr>
              <a:buSzPts val="1400"/>
              <a:buFont typeface="Roboto"/>
              <a:buChar char="●"/>
            </a:pPr>
            <a:r>
              <a:rPr lang="en">
                <a:solidFill>
                  <a:srgbClr val="666666"/>
                </a:solidFill>
                <a:latin typeface="Roboto"/>
                <a:ea typeface="Roboto"/>
                <a:cs typeface="Roboto"/>
                <a:sym typeface="Roboto"/>
              </a:rPr>
              <a:t>When users search for tourist cities they want to visit, it's challenging to discover other similar cities that they might enjoy</a:t>
            </a:r>
            <a:endParaRPr>
              <a:solidFill>
                <a:srgbClr val="666666"/>
              </a:solidFill>
              <a:latin typeface="Roboto"/>
              <a:ea typeface="Roboto"/>
              <a:cs typeface="Roboto"/>
              <a:sym typeface="Roboto"/>
            </a:endParaRPr>
          </a:p>
          <a:p>
            <a:pPr indent="0" lvl="0" marL="0" rtl="0" algn="l">
              <a:spcBef>
                <a:spcPts val="0"/>
              </a:spcBef>
              <a:spcAft>
                <a:spcPts val="0"/>
              </a:spcAft>
              <a:buNone/>
            </a:pPr>
            <a:r>
              <a:t/>
            </a:r>
            <a:endParaRPr>
              <a:solidFill>
                <a:srgbClr val="666666"/>
              </a:solidFill>
              <a:latin typeface="Roboto"/>
              <a:ea typeface="Roboto"/>
              <a:cs typeface="Roboto"/>
              <a:sym typeface="Roboto"/>
            </a:endParaRPr>
          </a:p>
          <a:p>
            <a:pPr indent="0" lvl="0" marL="0" rtl="0" algn="l">
              <a:spcBef>
                <a:spcPts val="0"/>
              </a:spcBef>
              <a:spcAft>
                <a:spcPts val="0"/>
              </a:spcAft>
              <a:buNone/>
            </a:pPr>
            <a:r>
              <a:rPr lang="en">
                <a:solidFill>
                  <a:srgbClr val="666666"/>
                </a:solidFill>
                <a:latin typeface="Roboto"/>
                <a:ea typeface="Roboto"/>
                <a:cs typeface="Roboto"/>
                <a:sym typeface="Roboto"/>
              </a:rPr>
              <a:t>The need for a recommendation system</a:t>
            </a:r>
            <a:endParaRPr>
              <a:solidFill>
                <a:srgbClr val="666666"/>
              </a:solidFill>
              <a:latin typeface="Roboto"/>
              <a:ea typeface="Roboto"/>
              <a:cs typeface="Roboto"/>
              <a:sym typeface="Roboto"/>
            </a:endParaRPr>
          </a:p>
          <a:p>
            <a:pPr indent="-317500" lvl="0" marL="457200" rtl="0" algn="l">
              <a:spcBef>
                <a:spcPts val="0"/>
              </a:spcBef>
              <a:spcAft>
                <a:spcPts val="0"/>
              </a:spcAft>
              <a:buClr>
                <a:srgbClr val="666666"/>
              </a:buClr>
              <a:buSzPts val="1400"/>
              <a:buFont typeface="Roboto"/>
              <a:buChar char="●"/>
            </a:pPr>
            <a:r>
              <a:rPr lang="en">
                <a:solidFill>
                  <a:srgbClr val="666666"/>
                </a:solidFill>
                <a:latin typeface="Roboto"/>
                <a:ea typeface="Roboto"/>
                <a:cs typeface="Roboto"/>
                <a:sym typeface="Roboto"/>
              </a:rPr>
              <a:t>Help users find new, exciting destinations based on destinations’ similarities</a:t>
            </a:r>
            <a:endParaRPr>
              <a:solidFill>
                <a:srgbClr val="666666"/>
              </a:solidFill>
              <a:latin typeface="Roboto"/>
              <a:ea typeface="Roboto"/>
              <a:cs typeface="Roboto"/>
              <a:sym typeface="Roboto"/>
            </a:endParaRPr>
          </a:p>
          <a:p>
            <a:pPr indent="0" lvl="0" marL="0" rtl="0" algn="l">
              <a:spcBef>
                <a:spcPts val="0"/>
              </a:spcBef>
              <a:spcAft>
                <a:spcPts val="0"/>
              </a:spcAft>
              <a:buNone/>
            </a:pPr>
            <a:r>
              <a:t/>
            </a:r>
            <a:endParaRPr>
              <a:solidFill>
                <a:srgbClr val="666666"/>
              </a:solidFill>
              <a:latin typeface="Roboto"/>
              <a:ea typeface="Roboto"/>
              <a:cs typeface="Roboto"/>
              <a:sym typeface="Roboto"/>
            </a:endParaRPr>
          </a:p>
          <a:p>
            <a:pPr indent="0" lvl="0" marL="0" rtl="0" algn="l">
              <a:spcBef>
                <a:spcPts val="0"/>
              </a:spcBef>
              <a:spcAft>
                <a:spcPts val="0"/>
              </a:spcAft>
              <a:buNone/>
            </a:pPr>
            <a:r>
              <a:rPr lang="en">
                <a:solidFill>
                  <a:srgbClr val="666666"/>
                </a:solidFill>
                <a:latin typeface="Roboto"/>
                <a:ea typeface="Roboto"/>
                <a:cs typeface="Roboto"/>
                <a:sym typeface="Roboto"/>
              </a:rPr>
              <a:t>Address the reasons for choosing this problem statement:</a:t>
            </a:r>
            <a:endParaRPr>
              <a:solidFill>
                <a:srgbClr val="666666"/>
              </a:solidFill>
              <a:latin typeface="Roboto"/>
              <a:ea typeface="Roboto"/>
              <a:cs typeface="Roboto"/>
              <a:sym typeface="Roboto"/>
            </a:endParaRPr>
          </a:p>
          <a:p>
            <a:pPr indent="-317500" lvl="0" marL="457200" rtl="0" algn="l">
              <a:spcBef>
                <a:spcPts val="0"/>
              </a:spcBef>
              <a:spcAft>
                <a:spcPts val="0"/>
              </a:spcAft>
              <a:buClr>
                <a:srgbClr val="666666"/>
              </a:buClr>
              <a:buSzPts val="1400"/>
              <a:buFont typeface="Roboto"/>
              <a:buChar char="●"/>
            </a:pPr>
            <a:r>
              <a:rPr lang="en">
                <a:solidFill>
                  <a:srgbClr val="666666"/>
                </a:solidFill>
                <a:latin typeface="Roboto"/>
                <a:ea typeface="Roboto"/>
                <a:cs typeface="Roboto"/>
                <a:sym typeface="Roboto"/>
              </a:rPr>
              <a:t>High demand for personalized travel experiences</a:t>
            </a:r>
            <a:endParaRPr>
              <a:solidFill>
                <a:srgbClr val="666666"/>
              </a:solidFill>
              <a:latin typeface="Roboto"/>
              <a:ea typeface="Roboto"/>
              <a:cs typeface="Roboto"/>
              <a:sym typeface="Roboto"/>
            </a:endParaRPr>
          </a:p>
          <a:p>
            <a:pPr indent="-317500" lvl="0" marL="457200" rtl="0" algn="l">
              <a:spcBef>
                <a:spcPts val="0"/>
              </a:spcBef>
              <a:spcAft>
                <a:spcPts val="0"/>
              </a:spcAft>
              <a:buClr>
                <a:srgbClr val="666666"/>
              </a:buClr>
              <a:buSzPts val="1400"/>
              <a:buFont typeface="Roboto"/>
              <a:buChar char="●"/>
            </a:pPr>
            <a:r>
              <a:rPr lang="en">
                <a:solidFill>
                  <a:srgbClr val="666666"/>
                </a:solidFill>
                <a:latin typeface="Roboto"/>
                <a:ea typeface="Roboto"/>
                <a:cs typeface="Roboto"/>
                <a:sym typeface="Roboto"/>
              </a:rPr>
              <a:t>Increase customer retention and conversion rates</a:t>
            </a:r>
            <a:endParaRPr>
              <a:solidFill>
                <a:srgbClr val="666666"/>
              </a:solidFill>
              <a:latin typeface="Roboto"/>
              <a:ea typeface="Roboto"/>
              <a:cs typeface="Roboto"/>
              <a:sym typeface="Roboto"/>
            </a:endParaRPr>
          </a:p>
          <a:p>
            <a:pPr indent="-317500" lvl="0" marL="457200" rtl="0" algn="l">
              <a:spcBef>
                <a:spcPts val="0"/>
              </a:spcBef>
              <a:spcAft>
                <a:spcPts val="0"/>
              </a:spcAft>
              <a:buClr>
                <a:srgbClr val="666666"/>
              </a:buClr>
              <a:buSzPts val="1400"/>
              <a:buFont typeface="Roboto"/>
              <a:buChar char="●"/>
            </a:pPr>
            <a:r>
              <a:rPr lang="en">
                <a:solidFill>
                  <a:srgbClr val="666666"/>
                </a:solidFill>
                <a:latin typeface="Roboto"/>
                <a:ea typeface="Roboto"/>
                <a:cs typeface="Roboto"/>
                <a:sym typeface="Roboto"/>
              </a:rPr>
              <a:t>Enhance Priceline's competitive advantage</a:t>
            </a:r>
            <a:endParaRPr>
              <a:solidFill>
                <a:srgbClr val="666666"/>
              </a:solidFill>
              <a:latin typeface="Roboto"/>
              <a:ea typeface="Roboto"/>
              <a:cs typeface="Roboto"/>
              <a:sym typeface="Roboto"/>
            </a:endParaRPr>
          </a:p>
          <a:p>
            <a:pPr indent="0" lvl="0" marL="0" rtl="0" algn="l">
              <a:spcBef>
                <a:spcPts val="0"/>
              </a:spcBef>
              <a:spcAft>
                <a:spcPts val="0"/>
              </a:spcAft>
              <a:buNone/>
            </a:pPr>
            <a:r>
              <a:t/>
            </a:r>
            <a:endParaRPr>
              <a:solidFill>
                <a:srgbClr val="666666"/>
              </a:solidFill>
              <a:latin typeface="Roboto"/>
              <a:ea typeface="Roboto"/>
              <a:cs typeface="Roboto"/>
              <a:sym typeface="Roboto"/>
            </a:endParaRPr>
          </a:p>
          <a:p>
            <a:pPr indent="0" lvl="0" marL="0" rtl="0" algn="l">
              <a:spcBef>
                <a:spcPts val="0"/>
              </a:spcBef>
              <a:spcAft>
                <a:spcPts val="0"/>
              </a:spcAft>
              <a:buNone/>
            </a:pPr>
            <a:r>
              <a:rPr lang="en">
                <a:solidFill>
                  <a:srgbClr val="666666"/>
                </a:solidFill>
                <a:latin typeface="Roboto"/>
                <a:ea typeface="Roboto"/>
                <a:cs typeface="Roboto"/>
                <a:sym typeface="Roboto"/>
              </a:rPr>
              <a:t>Potential benefits for stakeholders and the target audience: </a:t>
            </a:r>
            <a:endParaRPr>
              <a:solidFill>
                <a:srgbClr val="666666"/>
              </a:solidFill>
              <a:latin typeface="Roboto"/>
              <a:ea typeface="Roboto"/>
              <a:cs typeface="Roboto"/>
              <a:sym typeface="Roboto"/>
            </a:endParaRPr>
          </a:p>
          <a:p>
            <a:pPr indent="-317500" lvl="0" marL="457200" rtl="0" algn="l">
              <a:spcBef>
                <a:spcPts val="0"/>
              </a:spcBef>
              <a:spcAft>
                <a:spcPts val="0"/>
              </a:spcAft>
              <a:buClr>
                <a:srgbClr val="666666"/>
              </a:buClr>
              <a:buSzPts val="1400"/>
              <a:buFont typeface="Roboto"/>
              <a:buChar char="●"/>
            </a:pPr>
            <a:r>
              <a:rPr lang="en">
                <a:solidFill>
                  <a:srgbClr val="666666"/>
                </a:solidFill>
                <a:latin typeface="Roboto"/>
                <a:ea typeface="Roboto"/>
                <a:cs typeface="Roboto"/>
                <a:sym typeface="Roboto"/>
              </a:rPr>
              <a:t>Improved user experience, increased customer satisfaction, and higher conversion rates.</a:t>
            </a:r>
            <a:endParaRPr>
              <a:solidFill>
                <a:srgbClr val="666666"/>
              </a:solidFill>
              <a:latin typeface="Roboto"/>
              <a:ea typeface="Roboto"/>
              <a:cs typeface="Roboto"/>
              <a:sym typeface="Robo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25"/>
          <p:cNvSpPr txBox="1"/>
          <p:nvPr>
            <p:ph type="title"/>
          </p:nvPr>
        </p:nvSpPr>
        <p:spPr>
          <a:xfrm>
            <a:off x="98250" y="16350"/>
            <a:ext cx="8826600" cy="602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b="1" lang="en"/>
              <a:t>Data Collection</a:t>
            </a:r>
            <a:endParaRPr b="1"/>
          </a:p>
        </p:txBody>
      </p:sp>
      <p:sp>
        <p:nvSpPr>
          <p:cNvPr id="128" name="Google Shape;128;p25"/>
          <p:cNvSpPr txBox="1"/>
          <p:nvPr/>
        </p:nvSpPr>
        <p:spPr>
          <a:xfrm>
            <a:off x="317400" y="745100"/>
            <a:ext cx="8826600" cy="434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solidFill>
                  <a:srgbClr val="666666"/>
                </a:solidFill>
                <a:latin typeface="Roboto"/>
                <a:ea typeface="Roboto"/>
                <a:cs typeface="Roboto"/>
                <a:sym typeface="Roboto"/>
              </a:rPr>
              <a:t>Step 1:</a:t>
            </a:r>
            <a:r>
              <a:rPr lang="en" sz="1300">
                <a:solidFill>
                  <a:srgbClr val="666666"/>
                </a:solidFill>
                <a:latin typeface="Roboto"/>
                <a:ea typeface="Roboto"/>
                <a:cs typeface="Roboto"/>
                <a:sym typeface="Roboto"/>
              </a:rPr>
              <a:t> Determine Quality Data Sources</a:t>
            </a:r>
            <a:endParaRPr sz="1300">
              <a:solidFill>
                <a:srgbClr val="666666"/>
              </a:solidFill>
              <a:latin typeface="Roboto"/>
              <a:ea typeface="Roboto"/>
              <a:cs typeface="Roboto"/>
              <a:sym typeface="Roboto"/>
            </a:endParaRPr>
          </a:p>
          <a:p>
            <a:pPr indent="-311150" lvl="0" marL="457200" rtl="0" algn="l">
              <a:spcBef>
                <a:spcPts val="0"/>
              </a:spcBef>
              <a:spcAft>
                <a:spcPts val="0"/>
              </a:spcAft>
              <a:buClr>
                <a:srgbClr val="666666"/>
              </a:buClr>
              <a:buSzPts val="1300"/>
              <a:buFont typeface="Roboto"/>
              <a:buChar char="●"/>
            </a:pPr>
            <a:r>
              <a:rPr lang="en" sz="1300">
                <a:solidFill>
                  <a:srgbClr val="666666"/>
                </a:solidFill>
                <a:latin typeface="Roboto"/>
                <a:ea typeface="Roboto"/>
                <a:cs typeface="Roboto"/>
                <a:sym typeface="Roboto"/>
              </a:rPr>
              <a:t>Ensure we have sufficient data</a:t>
            </a:r>
            <a:endParaRPr sz="1300">
              <a:solidFill>
                <a:srgbClr val="666666"/>
              </a:solidFill>
              <a:latin typeface="Roboto"/>
              <a:ea typeface="Roboto"/>
              <a:cs typeface="Roboto"/>
              <a:sym typeface="Roboto"/>
            </a:endParaRPr>
          </a:p>
          <a:p>
            <a:pPr indent="-311150" lvl="0" marL="457200" rtl="0" algn="l">
              <a:spcBef>
                <a:spcPts val="0"/>
              </a:spcBef>
              <a:spcAft>
                <a:spcPts val="0"/>
              </a:spcAft>
              <a:buClr>
                <a:srgbClr val="666666"/>
              </a:buClr>
              <a:buSzPts val="1300"/>
              <a:buFont typeface="Roboto"/>
              <a:buChar char="●"/>
            </a:pPr>
            <a:r>
              <a:rPr lang="en" sz="1300">
                <a:solidFill>
                  <a:srgbClr val="666666"/>
                </a:solidFill>
                <a:latin typeface="Roboto"/>
                <a:ea typeface="Roboto"/>
                <a:cs typeface="Roboto"/>
                <a:sym typeface="Roboto"/>
              </a:rPr>
              <a:t>Make sure the data is wide-ranging and comprehensive</a:t>
            </a:r>
            <a:endParaRPr sz="1300">
              <a:solidFill>
                <a:srgbClr val="666666"/>
              </a:solidFill>
              <a:latin typeface="Roboto"/>
              <a:ea typeface="Roboto"/>
              <a:cs typeface="Roboto"/>
              <a:sym typeface="Roboto"/>
            </a:endParaRPr>
          </a:p>
          <a:p>
            <a:pPr indent="0" lvl="0" marL="0" rtl="0" algn="l">
              <a:spcBef>
                <a:spcPts val="0"/>
              </a:spcBef>
              <a:spcAft>
                <a:spcPts val="0"/>
              </a:spcAft>
              <a:buNone/>
            </a:pPr>
            <a:r>
              <a:t/>
            </a:r>
            <a:endParaRPr sz="1300">
              <a:solidFill>
                <a:srgbClr val="666666"/>
              </a:solidFill>
              <a:latin typeface="Roboto"/>
              <a:ea typeface="Roboto"/>
              <a:cs typeface="Roboto"/>
              <a:sym typeface="Roboto"/>
            </a:endParaRPr>
          </a:p>
          <a:p>
            <a:pPr indent="0" lvl="0" marL="0" rtl="0" algn="l">
              <a:spcBef>
                <a:spcPts val="0"/>
              </a:spcBef>
              <a:spcAft>
                <a:spcPts val="0"/>
              </a:spcAft>
              <a:buNone/>
            </a:pPr>
            <a:r>
              <a:rPr b="1" lang="en" sz="1300">
                <a:solidFill>
                  <a:srgbClr val="666666"/>
                </a:solidFill>
                <a:latin typeface="Roboto"/>
                <a:ea typeface="Roboto"/>
                <a:cs typeface="Roboto"/>
                <a:sym typeface="Roboto"/>
              </a:rPr>
              <a:t>Step 2: </a:t>
            </a:r>
            <a:r>
              <a:rPr lang="en" sz="1300">
                <a:solidFill>
                  <a:srgbClr val="666666"/>
                </a:solidFill>
                <a:latin typeface="Roboto"/>
                <a:ea typeface="Roboto"/>
                <a:cs typeface="Roboto"/>
                <a:sym typeface="Roboto"/>
              </a:rPr>
              <a:t>Determine Methods and Collection Procedures</a:t>
            </a:r>
            <a:endParaRPr sz="1300">
              <a:solidFill>
                <a:srgbClr val="666666"/>
              </a:solidFill>
              <a:latin typeface="Roboto"/>
              <a:ea typeface="Roboto"/>
              <a:cs typeface="Roboto"/>
              <a:sym typeface="Roboto"/>
            </a:endParaRPr>
          </a:p>
          <a:p>
            <a:pPr indent="-311150" lvl="0" marL="457200" rtl="0" algn="l">
              <a:spcBef>
                <a:spcPts val="0"/>
              </a:spcBef>
              <a:spcAft>
                <a:spcPts val="0"/>
              </a:spcAft>
              <a:buClr>
                <a:srgbClr val="666666"/>
              </a:buClr>
              <a:buSzPts val="1300"/>
              <a:buFont typeface="Roboto"/>
              <a:buChar char="●"/>
            </a:pPr>
            <a:r>
              <a:rPr lang="en" sz="1300">
                <a:solidFill>
                  <a:srgbClr val="666666"/>
                </a:solidFill>
                <a:latin typeface="Roboto"/>
                <a:ea typeface="Roboto"/>
                <a:cs typeface="Roboto"/>
                <a:sym typeface="Roboto"/>
              </a:rPr>
              <a:t>To standardize collection, 3 groups of 2 were formed for each of 3 data sources</a:t>
            </a:r>
            <a:endParaRPr sz="1300">
              <a:solidFill>
                <a:srgbClr val="666666"/>
              </a:solidFill>
              <a:latin typeface="Roboto"/>
              <a:ea typeface="Roboto"/>
              <a:cs typeface="Roboto"/>
              <a:sym typeface="Roboto"/>
            </a:endParaRPr>
          </a:p>
          <a:p>
            <a:pPr indent="-311150" lvl="0" marL="457200" rtl="0" algn="l">
              <a:spcBef>
                <a:spcPts val="0"/>
              </a:spcBef>
              <a:spcAft>
                <a:spcPts val="0"/>
              </a:spcAft>
              <a:buClr>
                <a:srgbClr val="666666"/>
              </a:buClr>
              <a:buSzPts val="1300"/>
              <a:buFont typeface="Roboto"/>
              <a:buChar char="●"/>
            </a:pPr>
            <a:r>
              <a:rPr lang="en" sz="1300">
                <a:solidFill>
                  <a:srgbClr val="666666"/>
                </a:solidFill>
                <a:latin typeface="Roboto"/>
                <a:ea typeface="Roboto"/>
                <a:cs typeface="Roboto"/>
                <a:sym typeface="Roboto"/>
              </a:rPr>
              <a:t>Data Sources: TripAdvisor, Wikipedia, and Google Search</a:t>
            </a:r>
            <a:endParaRPr sz="1300">
              <a:solidFill>
                <a:srgbClr val="666666"/>
              </a:solidFill>
              <a:latin typeface="Roboto"/>
              <a:ea typeface="Roboto"/>
              <a:cs typeface="Roboto"/>
              <a:sym typeface="Roboto"/>
            </a:endParaRPr>
          </a:p>
          <a:p>
            <a:pPr indent="-311150" lvl="0" marL="457200" rtl="0" algn="l">
              <a:spcBef>
                <a:spcPts val="0"/>
              </a:spcBef>
              <a:spcAft>
                <a:spcPts val="0"/>
              </a:spcAft>
              <a:buClr>
                <a:srgbClr val="666666"/>
              </a:buClr>
              <a:buSzPts val="1300"/>
              <a:buFont typeface="Roboto"/>
              <a:buChar char="●"/>
            </a:pPr>
            <a:r>
              <a:rPr lang="en" sz="1300">
                <a:solidFill>
                  <a:srgbClr val="666666"/>
                </a:solidFill>
                <a:latin typeface="Roboto"/>
                <a:ea typeface="Roboto"/>
                <a:cs typeface="Roboto"/>
                <a:sym typeface="Roboto"/>
              </a:rPr>
              <a:t>Variety of Methods Used, Depending on Source</a:t>
            </a:r>
            <a:endParaRPr sz="1300">
              <a:solidFill>
                <a:srgbClr val="666666"/>
              </a:solidFill>
              <a:latin typeface="Roboto"/>
              <a:ea typeface="Roboto"/>
              <a:cs typeface="Roboto"/>
              <a:sym typeface="Roboto"/>
            </a:endParaRPr>
          </a:p>
          <a:p>
            <a:pPr indent="0" lvl="0" marL="457200" rtl="0" algn="l">
              <a:spcBef>
                <a:spcPts val="0"/>
              </a:spcBef>
              <a:spcAft>
                <a:spcPts val="0"/>
              </a:spcAft>
              <a:buNone/>
            </a:pPr>
            <a:r>
              <a:t/>
            </a:r>
            <a:endParaRPr sz="1300">
              <a:solidFill>
                <a:srgbClr val="666666"/>
              </a:solidFill>
              <a:latin typeface="Roboto"/>
              <a:ea typeface="Roboto"/>
              <a:cs typeface="Roboto"/>
              <a:sym typeface="Roboto"/>
            </a:endParaRPr>
          </a:p>
          <a:p>
            <a:pPr indent="0" lvl="0" marL="0" rtl="0" algn="l">
              <a:spcBef>
                <a:spcPts val="0"/>
              </a:spcBef>
              <a:spcAft>
                <a:spcPts val="0"/>
              </a:spcAft>
              <a:buNone/>
            </a:pPr>
            <a:r>
              <a:rPr b="1" lang="en" sz="1300">
                <a:solidFill>
                  <a:srgbClr val="666666"/>
                </a:solidFill>
                <a:latin typeface="Roboto"/>
                <a:ea typeface="Roboto"/>
                <a:cs typeface="Roboto"/>
                <a:sym typeface="Roboto"/>
              </a:rPr>
              <a:t>TripAdvisor</a:t>
            </a:r>
            <a:endParaRPr b="1" sz="1300">
              <a:solidFill>
                <a:srgbClr val="666666"/>
              </a:solidFill>
              <a:latin typeface="Roboto"/>
              <a:ea typeface="Roboto"/>
              <a:cs typeface="Roboto"/>
              <a:sym typeface="Roboto"/>
            </a:endParaRPr>
          </a:p>
          <a:p>
            <a:pPr indent="-311150" lvl="0" marL="457200" rtl="0" algn="l">
              <a:spcBef>
                <a:spcPts val="0"/>
              </a:spcBef>
              <a:spcAft>
                <a:spcPts val="0"/>
              </a:spcAft>
              <a:buClr>
                <a:srgbClr val="666666"/>
              </a:buClr>
              <a:buSzPts val="1300"/>
              <a:buFont typeface="Roboto"/>
              <a:buChar char="●"/>
            </a:pPr>
            <a:r>
              <a:rPr lang="en" sz="1300">
                <a:solidFill>
                  <a:srgbClr val="666666"/>
                </a:solidFill>
                <a:latin typeface="Roboto"/>
                <a:ea typeface="Roboto"/>
                <a:cs typeface="Roboto"/>
                <a:sym typeface="Roboto"/>
              </a:rPr>
              <a:t>Methods: Web Scraping HTML with BeautifulSoup</a:t>
            </a:r>
            <a:endParaRPr sz="1300">
              <a:solidFill>
                <a:srgbClr val="666666"/>
              </a:solidFill>
              <a:latin typeface="Roboto"/>
              <a:ea typeface="Roboto"/>
              <a:cs typeface="Roboto"/>
              <a:sym typeface="Roboto"/>
            </a:endParaRPr>
          </a:p>
          <a:p>
            <a:pPr indent="-311150" lvl="0" marL="457200" rtl="0" algn="l">
              <a:spcBef>
                <a:spcPts val="0"/>
              </a:spcBef>
              <a:spcAft>
                <a:spcPts val="0"/>
              </a:spcAft>
              <a:buClr>
                <a:srgbClr val="666666"/>
              </a:buClr>
              <a:buSzPts val="1300"/>
              <a:buFont typeface="Roboto"/>
              <a:buChar char="●"/>
            </a:pPr>
            <a:r>
              <a:rPr lang="en" sz="1300">
                <a:solidFill>
                  <a:srgbClr val="666666"/>
                </a:solidFill>
                <a:latin typeface="Roboto"/>
                <a:ea typeface="Roboto"/>
                <a:cs typeface="Roboto"/>
                <a:sym typeface="Roboto"/>
              </a:rPr>
              <a:t>Data Collected: “About Cities”, Paragraphs</a:t>
            </a:r>
            <a:endParaRPr sz="1300">
              <a:solidFill>
                <a:srgbClr val="666666"/>
              </a:solidFill>
              <a:latin typeface="Roboto"/>
              <a:ea typeface="Roboto"/>
              <a:cs typeface="Roboto"/>
              <a:sym typeface="Roboto"/>
            </a:endParaRPr>
          </a:p>
          <a:p>
            <a:pPr indent="0" lvl="0" marL="0" rtl="0" algn="l">
              <a:spcBef>
                <a:spcPts val="0"/>
              </a:spcBef>
              <a:spcAft>
                <a:spcPts val="0"/>
              </a:spcAft>
              <a:buNone/>
            </a:pPr>
            <a:r>
              <a:t/>
            </a:r>
            <a:endParaRPr sz="1300">
              <a:solidFill>
                <a:srgbClr val="666666"/>
              </a:solidFill>
              <a:latin typeface="Roboto"/>
              <a:ea typeface="Roboto"/>
              <a:cs typeface="Roboto"/>
              <a:sym typeface="Roboto"/>
            </a:endParaRPr>
          </a:p>
          <a:p>
            <a:pPr indent="0" lvl="0" marL="0" rtl="0" algn="l">
              <a:spcBef>
                <a:spcPts val="0"/>
              </a:spcBef>
              <a:spcAft>
                <a:spcPts val="0"/>
              </a:spcAft>
              <a:buNone/>
            </a:pPr>
            <a:r>
              <a:rPr b="1" lang="en" sz="1300">
                <a:solidFill>
                  <a:srgbClr val="666666"/>
                </a:solidFill>
                <a:latin typeface="Roboto"/>
                <a:ea typeface="Roboto"/>
                <a:cs typeface="Roboto"/>
                <a:sym typeface="Roboto"/>
              </a:rPr>
              <a:t>Wikipedia </a:t>
            </a:r>
            <a:endParaRPr b="1" sz="1300">
              <a:solidFill>
                <a:srgbClr val="666666"/>
              </a:solidFill>
              <a:latin typeface="Roboto"/>
              <a:ea typeface="Roboto"/>
              <a:cs typeface="Roboto"/>
              <a:sym typeface="Roboto"/>
            </a:endParaRPr>
          </a:p>
          <a:p>
            <a:pPr indent="-311150" lvl="0" marL="457200" rtl="0" algn="l">
              <a:spcBef>
                <a:spcPts val="0"/>
              </a:spcBef>
              <a:spcAft>
                <a:spcPts val="0"/>
              </a:spcAft>
              <a:buClr>
                <a:srgbClr val="666666"/>
              </a:buClr>
              <a:buSzPts val="1300"/>
              <a:buFont typeface="Roboto"/>
              <a:buChar char="●"/>
            </a:pPr>
            <a:r>
              <a:rPr lang="en" sz="1300">
                <a:solidFill>
                  <a:srgbClr val="666666"/>
                </a:solidFill>
                <a:latin typeface="Roboto"/>
                <a:ea typeface="Roboto"/>
                <a:cs typeface="Roboto"/>
                <a:sym typeface="Roboto"/>
              </a:rPr>
              <a:t>Methods: </a:t>
            </a:r>
            <a:r>
              <a:rPr lang="en" sz="1300">
                <a:solidFill>
                  <a:srgbClr val="666666"/>
                </a:solidFill>
                <a:latin typeface="Roboto"/>
                <a:ea typeface="Roboto"/>
                <a:cs typeface="Roboto"/>
                <a:sym typeface="Roboto"/>
              </a:rPr>
              <a:t>Web Scraping HTML with BeautifulSoup</a:t>
            </a:r>
            <a:endParaRPr sz="1300">
              <a:solidFill>
                <a:srgbClr val="666666"/>
              </a:solidFill>
              <a:latin typeface="Roboto"/>
              <a:ea typeface="Roboto"/>
              <a:cs typeface="Roboto"/>
              <a:sym typeface="Roboto"/>
            </a:endParaRPr>
          </a:p>
          <a:p>
            <a:pPr indent="-311150" lvl="0" marL="457200" rtl="0" algn="l">
              <a:spcBef>
                <a:spcPts val="0"/>
              </a:spcBef>
              <a:spcAft>
                <a:spcPts val="0"/>
              </a:spcAft>
              <a:buClr>
                <a:srgbClr val="666666"/>
              </a:buClr>
              <a:buSzPts val="1300"/>
              <a:buFont typeface="Roboto"/>
              <a:buChar char="●"/>
            </a:pPr>
            <a:r>
              <a:rPr lang="en" sz="1300">
                <a:solidFill>
                  <a:srgbClr val="666666"/>
                </a:solidFill>
                <a:latin typeface="Roboto"/>
                <a:ea typeface="Roboto"/>
                <a:cs typeface="Roboto"/>
                <a:sym typeface="Roboto"/>
              </a:rPr>
              <a:t>Data Collected: Main Body of Page</a:t>
            </a:r>
            <a:endParaRPr sz="1300">
              <a:solidFill>
                <a:srgbClr val="666666"/>
              </a:solidFill>
              <a:latin typeface="Roboto"/>
              <a:ea typeface="Roboto"/>
              <a:cs typeface="Roboto"/>
              <a:sym typeface="Roboto"/>
            </a:endParaRPr>
          </a:p>
          <a:p>
            <a:pPr indent="0" lvl="0" marL="0" rtl="0" algn="l">
              <a:spcBef>
                <a:spcPts val="0"/>
              </a:spcBef>
              <a:spcAft>
                <a:spcPts val="0"/>
              </a:spcAft>
              <a:buNone/>
            </a:pPr>
            <a:r>
              <a:t/>
            </a:r>
            <a:endParaRPr sz="1300">
              <a:solidFill>
                <a:srgbClr val="666666"/>
              </a:solidFill>
              <a:latin typeface="Roboto"/>
              <a:ea typeface="Roboto"/>
              <a:cs typeface="Roboto"/>
              <a:sym typeface="Roboto"/>
            </a:endParaRPr>
          </a:p>
          <a:p>
            <a:pPr indent="0" lvl="0" marL="0" rtl="0" algn="l">
              <a:spcBef>
                <a:spcPts val="0"/>
              </a:spcBef>
              <a:spcAft>
                <a:spcPts val="0"/>
              </a:spcAft>
              <a:buNone/>
            </a:pPr>
            <a:r>
              <a:rPr b="1" lang="en" sz="1300">
                <a:solidFill>
                  <a:srgbClr val="666666"/>
                </a:solidFill>
                <a:latin typeface="Roboto"/>
                <a:ea typeface="Roboto"/>
                <a:cs typeface="Roboto"/>
                <a:sym typeface="Roboto"/>
              </a:rPr>
              <a:t>Google Search</a:t>
            </a:r>
            <a:endParaRPr b="1" sz="1300">
              <a:solidFill>
                <a:srgbClr val="666666"/>
              </a:solidFill>
              <a:latin typeface="Roboto"/>
              <a:ea typeface="Roboto"/>
              <a:cs typeface="Roboto"/>
              <a:sym typeface="Roboto"/>
            </a:endParaRPr>
          </a:p>
          <a:p>
            <a:pPr indent="-311150" lvl="0" marL="457200" rtl="0" algn="l">
              <a:spcBef>
                <a:spcPts val="0"/>
              </a:spcBef>
              <a:spcAft>
                <a:spcPts val="0"/>
              </a:spcAft>
              <a:buClr>
                <a:srgbClr val="666666"/>
              </a:buClr>
              <a:buSzPts val="1300"/>
              <a:buFont typeface="Roboto"/>
              <a:buChar char="●"/>
            </a:pPr>
            <a:r>
              <a:rPr lang="en" sz="1300">
                <a:solidFill>
                  <a:srgbClr val="666666"/>
                </a:solidFill>
                <a:latin typeface="Roboto"/>
                <a:ea typeface="Roboto"/>
                <a:cs typeface="Roboto"/>
                <a:sym typeface="Roboto"/>
              </a:rPr>
              <a:t>Data Collected via custom scripts</a:t>
            </a:r>
            <a:endParaRPr sz="1300">
              <a:solidFill>
                <a:srgbClr val="666666"/>
              </a:solidFill>
              <a:latin typeface="Roboto"/>
              <a:ea typeface="Roboto"/>
              <a:cs typeface="Roboto"/>
              <a:sym typeface="Roboto"/>
            </a:endParaRPr>
          </a:p>
          <a:p>
            <a:pPr indent="-304800" lvl="0" marL="457200" rtl="0" algn="l">
              <a:spcBef>
                <a:spcPts val="0"/>
              </a:spcBef>
              <a:spcAft>
                <a:spcPts val="0"/>
              </a:spcAft>
              <a:buClr>
                <a:srgbClr val="666666"/>
              </a:buClr>
              <a:buSzPts val="1200"/>
              <a:buFont typeface="Roboto"/>
              <a:buChar char="●"/>
            </a:pPr>
            <a:r>
              <a:rPr lang="en" sz="1300">
                <a:solidFill>
                  <a:srgbClr val="666666"/>
                </a:solidFill>
                <a:latin typeface="Roboto"/>
                <a:ea typeface="Roboto"/>
                <a:cs typeface="Roboto"/>
                <a:sym typeface="Roboto"/>
              </a:rPr>
              <a:t>Data Collected: </a:t>
            </a:r>
            <a:r>
              <a:rPr lang="en" sz="1050">
                <a:solidFill>
                  <a:schemeClr val="dk1"/>
                </a:solidFill>
                <a:highlight>
                  <a:srgbClr val="FFFFFE"/>
                </a:highlight>
                <a:latin typeface="Courier New"/>
                <a:ea typeface="Courier New"/>
                <a:cs typeface="Courier New"/>
                <a:sym typeface="Courier New"/>
              </a:rPr>
              <a:t>"int_visitor_2019 (million)", "Dec-Feb Avg Temp (°F)", "Jun-Aug Avg Temp (°F)", "mountain","beach","island","lake","forest","river","desert","sea sports","old town", etc.</a:t>
            </a:r>
            <a:endParaRPr sz="1150">
              <a:solidFill>
                <a:schemeClr val="dk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26"/>
          <p:cNvSpPr txBox="1"/>
          <p:nvPr>
            <p:ph type="title"/>
          </p:nvPr>
        </p:nvSpPr>
        <p:spPr>
          <a:xfrm>
            <a:off x="98250" y="16350"/>
            <a:ext cx="8826600" cy="602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b="1" lang="en"/>
              <a:t>Data Cleaning</a:t>
            </a:r>
            <a:endParaRPr b="1"/>
          </a:p>
        </p:txBody>
      </p:sp>
      <p:sp>
        <p:nvSpPr>
          <p:cNvPr id="134" name="Google Shape;134;p26"/>
          <p:cNvSpPr txBox="1"/>
          <p:nvPr/>
        </p:nvSpPr>
        <p:spPr>
          <a:xfrm>
            <a:off x="314100" y="756600"/>
            <a:ext cx="8772600" cy="438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solidFill>
                  <a:srgbClr val="666666"/>
                </a:solidFill>
                <a:latin typeface="Roboto"/>
                <a:ea typeface="Roboto"/>
                <a:cs typeface="Roboto"/>
                <a:sym typeface="Roboto"/>
              </a:rPr>
              <a:t>Step 1:</a:t>
            </a:r>
            <a:r>
              <a:rPr lang="en" sz="1300">
                <a:solidFill>
                  <a:srgbClr val="666666"/>
                </a:solidFill>
                <a:latin typeface="Roboto"/>
                <a:ea typeface="Roboto"/>
                <a:cs typeface="Roboto"/>
                <a:sym typeface="Roboto"/>
              </a:rPr>
              <a:t> </a:t>
            </a:r>
            <a:r>
              <a:rPr lang="en" sz="1300">
                <a:solidFill>
                  <a:srgbClr val="666666"/>
                </a:solidFill>
                <a:latin typeface="Roboto"/>
                <a:ea typeface="Roboto"/>
                <a:cs typeface="Roboto"/>
                <a:sym typeface="Roboto"/>
              </a:rPr>
              <a:t>Export .txt </a:t>
            </a:r>
            <a:r>
              <a:rPr lang="en" sz="1300">
                <a:solidFill>
                  <a:srgbClr val="666666"/>
                </a:solidFill>
                <a:latin typeface="Roboto"/>
                <a:ea typeface="Roboto"/>
                <a:cs typeface="Roboto"/>
                <a:sym typeface="Roboto"/>
              </a:rPr>
              <a:t>files</a:t>
            </a:r>
            <a:r>
              <a:rPr lang="en" sz="1300">
                <a:solidFill>
                  <a:srgbClr val="666666"/>
                </a:solidFill>
                <a:latin typeface="Roboto"/>
                <a:ea typeface="Roboto"/>
                <a:cs typeface="Roboto"/>
                <a:sym typeface="Roboto"/>
              </a:rPr>
              <a:t> from scraped urls and combine .txt into one .csv file</a:t>
            </a:r>
            <a:endParaRPr sz="1300">
              <a:solidFill>
                <a:srgbClr val="666666"/>
              </a:solidFill>
              <a:latin typeface="Roboto"/>
              <a:ea typeface="Roboto"/>
              <a:cs typeface="Roboto"/>
              <a:sym typeface="Roboto"/>
            </a:endParaRPr>
          </a:p>
          <a:p>
            <a:pPr indent="0" lvl="0" marL="0" rtl="0" algn="l">
              <a:spcBef>
                <a:spcPts val="0"/>
              </a:spcBef>
              <a:spcAft>
                <a:spcPts val="0"/>
              </a:spcAft>
              <a:buNone/>
            </a:pPr>
            <a:r>
              <a:t/>
            </a:r>
            <a:endParaRPr sz="1300">
              <a:solidFill>
                <a:srgbClr val="666666"/>
              </a:solidFill>
              <a:latin typeface="Roboto"/>
              <a:ea typeface="Roboto"/>
              <a:cs typeface="Roboto"/>
              <a:sym typeface="Roboto"/>
            </a:endParaRPr>
          </a:p>
          <a:p>
            <a:pPr indent="0" lvl="0" marL="0" rtl="0" algn="l">
              <a:spcBef>
                <a:spcPts val="0"/>
              </a:spcBef>
              <a:spcAft>
                <a:spcPts val="0"/>
              </a:spcAft>
              <a:buNone/>
            </a:pPr>
            <a:r>
              <a:rPr b="1" lang="en" sz="1300">
                <a:solidFill>
                  <a:srgbClr val="666666"/>
                </a:solidFill>
                <a:latin typeface="Roboto"/>
                <a:ea typeface="Roboto"/>
                <a:cs typeface="Roboto"/>
                <a:sym typeface="Roboto"/>
              </a:rPr>
              <a:t>Step 2:</a:t>
            </a:r>
            <a:r>
              <a:rPr lang="en" sz="1300">
                <a:solidFill>
                  <a:srgbClr val="666666"/>
                </a:solidFill>
                <a:latin typeface="Roboto"/>
                <a:ea typeface="Roboto"/>
                <a:cs typeface="Roboto"/>
                <a:sym typeface="Roboto"/>
              </a:rPr>
              <a:t> Preprocess the text file using stop words, lemmatization, lower case, remove punctuation, strip white space</a:t>
            </a:r>
            <a:endParaRPr sz="1300">
              <a:solidFill>
                <a:srgbClr val="666666"/>
              </a:solidFill>
              <a:latin typeface="Roboto"/>
              <a:ea typeface="Roboto"/>
              <a:cs typeface="Roboto"/>
              <a:sym typeface="Roboto"/>
            </a:endParaRPr>
          </a:p>
          <a:p>
            <a:pPr indent="-311150" lvl="0" marL="457200" rtl="0" algn="l">
              <a:spcBef>
                <a:spcPts val="0"/>
              </a:spcBef>
              <a:spcAft>
                <a:spcPts val="0"/>
              </a:spcAft>
              <a:buClr>
                <a:srgbClr val="666666"/>
              </a:buClr>
              <a:buSzPts val="1300"/>
              <a:buFont typeface="Roboto"/>
              <a:buChar char="●"/>
            </a:pPr>
            <a:r>
              <a:rPr lang="en" sz="1300">
                <a:solidFill>
                  <a:srgbClr val="666666"/>
                </a:solidFill>
                <a:latin typeface="Roboto"/>
                <a:ea typeface="Roboto"/>
                <a:cs typeface="Roboto"/>
                <a:sym typeface="Roboto"/>
              </a:rPr>
              <a:t>Package used: nltk (Natural Language Toolkit)</a:t>
            </a:r>
            <a:endParaRPr sz="1300">
              <a:solidFill>
                <a:srgbClr val="666666"/>
              </a:solidFill>
              <a:latin typeface="Roboto"/>
              <a:ea typeface="Roboto"/>
              <a:cs typeface="Roboto"/>
              <a:sym typeface="Roboto"/>
            </a:endParaRPr>
          </a:p>
          <a:p>
            <a:pPr indent="0" lvl="0" marL="0" rtl="0" algn="l">
              <a:spcBef>
                <a:spcPts val="0"/>
              </a:spcBef>
              <a:spcAft>
                <a:spcPts val="0"/>
              </a:spcAft>
              <a:buNone/>
            </a:pPr>
            <a:r>
              <a:t/>
            </a:r>
            <a:endParaRPr b="1" sz="1300">
              <a:solidFill>
                <a:srgbClr val="666666"/>
              </a:solidFill>
              <a:latin typeface="Roboto"/>
              <a:ea typeface="Roboto"/>
              <a:cs typeface="Roboto"/>
              <a:sym typeface="Roboto"/>
            </a:endParaRPr>
          </a:p>
          <a:p>
            <a:pPr indent="0" lvl="0" marL="0" rtl="0" algn="l">
              <a:spcBef>
                <a:spcPts val="0"/>
              </a:spcBef>
              <a:spcAft>
                <a:spcPts val="0"/>
              </a:spcAft>
              <a:buNone/>
            </a:pPr>
            <a:r>
              <a:rPr b="1" lang="en" sz="1300">
                <a:solidFill>
                  <a:srgbClr val="666666"/>
                </a:solidFill>
                <a:latin typeface="Roboto"/>
                <a:ea typeface="Roboto"/>
                <a:cs typeface="Roboto"/>
                <a:sym typeface="Roboto"/>
              </a:rPr>
              <a:t>Step 3:</a:t>
            </a:r>
            <a:r>
              <a:rPr lang="en" sz="1300">
                <a:solidFill>
                  <a:srgbClr val="666666"/>
                </a:solidFill>
                <a:latin typeface="Roboto"/>
                <a:ea typeface="Roboto"/>
                <a:cs typeface="Roboto"/>
                <a:sym typeface="Roboto"/>
              </a:rPr>
              <a:t> Further data cleaning through manually cleaning missing, irrelevant data</a:t>
            </a:r>
            <a:endParaRPr sz="1300">
              <a:solidFill>
                <a:srgbClr val="666666"/>
              </a:solidFill>
              <a:latin typeface="Roboto"/>
              <a:ea typeface="Roboto"/>
              <a:cs typeface="Roboto"/>
              <a:sym typeface="Roboto"/>
            </a:endParaRPr>
          </a:p>
          <a:p>
            <a:pPr indent="-311150" lvl="0" marL="457200" rtl="0" algn="l">
              <a:spcBef>
                <a:spcPts val="0"/>
              </a:spcBef>
              <a:spcAft>
                <a:spcPts val="0"/>
              </a:spcAft>
              <a:buClr>
                <a:srgbClr val="666666"/>
              </a:buClr>
              <a:buSzPts val="1300"/>
              <a:buFont typeface="Roboto"/>
              <a:buChar char="●"/>
            </a:pPr>
            <a:r>
              <a:rPr lang="en" sz="1300">
                <a:solidFill>
                  <a:srgbClr val="666666"/>
                </a:solidFill>
                <a:latin typeface="Roboto"/>
                <a:ea typeface="Roboto"/>
                <a:cs typeface="Roboto"/>
                <a:sym typeface="Roboto"/>
              </a:rPr>
              <a:t>Remove more new stop words</a:t>
            </a:r>
            <a:endParaRPr sz="1300">
              <a:solidFill>
                <a:srgbClr val="666666"/>
              </a:solidFill>
              <a:latin typeface="Roboto"/>
              <a:ea typeface="Roboto"/>
              <a:cs typeface="Roboto"/>
              <a:sym typeface="Roboto"/>
            </a:endParaRPr>
          </a:p>
          <a:p>
            <a:pPr indent="-311150" lvl="0" marL="457200" rtl="0" algn="l">
              <a:spcBef>
                <a:spcPts val="0"/>
              </a:spcBef>
              <a:spcAft>
                <a:spcPts val="0"/>
              </a:spcAft>
              <a:buClr>
                <a:srgbClr val="666666"/>
              </a:buClr>
              <a:buSzPts val="1300"/>
              <a:buFont typeface="Roboto"/>
              <a:buChar char="●"/>
            </a:pPr>
            <a:r>
              <a:rPr lang="en" sz="1300">
                <a:solidFill>
                  <a:srgbClr val="666666"/>
                </a:solidFill>
                <a:latin typeface="Roboto"/>
                <a:ea typeface="Roboto"/>
                <a:cs typeface="Roboto"/>
                <a:sym typeface="Roboto"/>
              </a:rPr>
              <a:t>Take care of missing values</a:t>
            </a:r>
            <a:endParaRPr sz="1300">
              <a:solidFill>
                <a:srgbClr val="666666"/>
              </a:solidFill>
              <a:latin typeface="Roboto"/>
              <a:ea typeface="Roboto"/>
              <a:cs typeface="Roboto"/>
              <a:sym typeface="Roboto"/>
            </a:endParaRPr>
          </a:p>
          <a:p>
            <a:pPr indent="0" lvl="0" marL="457200" rtl="0" algn="l">
              <a:spcBef>
                <a:spcPts val="0"/>
              </a:spcBef>
              <a:spcAft>
                <a:spcPts val="0"/>
              </a:spcAft>
              <a:buNone/>
            </a:pPr>
            <a:r>
              <a:t/>
            </a:r>
            <a:endParaRPr sz="1300">
              <a:solidFill>
                <a:srgbClr val="666666"/>
              </a:solidFill>
              <a:latin typeface="Roboto"/>
              <a:ea typeface="Roboto"/>
              <a:cs typeface="Roboto"/>
              <a:sym typeface="Roboto"/>
            </a:endParaRPr>
          </a:p>
          <a:p>
            <a:pPr indent="0" lvl="0" marL="0" rtl="0" algn="l">
              <a:spcBef>
                <a:spcPts val="0"/>
              </a:spcBef>
              <a:spcAft>
                <a:spcPts val="0"/>
              </a:spcAft>
              <a:buNone/>
            </a:pPr>
            <a:r>
              <a:rPr b="1" lang="en" sz="1300">
                <a:solidFill>
                  <a:srgbClr val="666666"/>
                </a:solidFill>
                <a:latin typeface="Roboto"/>
                <a:ea typeface="Roboto"/>
                <a:cs typeface="Roboto"/>
                <a:sym typeface="Roboto"/>
              </a:rPr>
              <a:t>TripAdvisor</a:t>
            </a:r>
            <a:endParaRPr b="1" sz="1300">
              <a:solidFill>
                <a:srgbClr val="666666"/>
              </a:solidFill>
              <a:latin typeface="Roboto"/>
              <a:ea typeface="Roboto"/>
              <a:cs typeface="Roboto"/>
              <a:sym typeface="Roboto"/>
            </a:endParaRPr>
          </a:p>
          <a:p>
            <a:pPr indent="-311150" lvl="0" marL="457200" rtl="0" algn="l">
              <a:spcBef>
                <a:spcPts val="0"/>
              </a:spcBef>
              <a:spcAft>
                <a:spcPts val="0"/>
              </a:spcAft>
              <a:buClr>
                <a:srgbClr val="666666"/>
              </a:buClr>
              <a:buSzPts val="1300"/>
              <a:buFont typeface="Roboto"/>
              <a:buChar char="●"/>
            </a:pPr>
            <a:r>
              <a:rPr lang="en" sz="1300">
                <a:solidFill>
                  <a:srgbClr val="666666"/>
                </a:solidFill>
                <a:latin typeface="Roboto"/>
                <a:ea typeface="Roboto"/>
                <a:cs typeface="Roboto"/>
                <a:sym typeface="Roboto"/>
              </a:rPr>
              <a:t>Some cities’ “about” pages do not exist, which explains the N/A values </a:t>
            </a:r>
            <a:endParaRPr sz="1300">
              <a:solidFill>
                <a:srgbClr val="666666"/>
              </a:solidFill>
              <a:latin typeface="Roboto"/>
              <a:ea typeface="Roboto"/>
              <a:cs typeface="Roboto"/>
              <a:sym typeface="Roboto"/>
            </a:endParaRPr>
          </a:p>
          <a:p>
            <a:pPr indent="0" lvl="0" marL="0" rtl="0" algn="l">
              <a:spcBef>
                <a:spcPts val="0"/>
              </a:spcBef>
              <a:spcAft>
                <a:spcPts val="0"/>
              </a:spcAft>
              <a:buNone/>
            </a:pPr>
            <a:r>
              <a:t/>
            </a:r>
            <a:endParaRPr sz="1300">
              <a:solidFill>
                <a:srgbClr val="666666"/>
              </a:solidFill>
              <a:latin typeface="Roboto"/>
              <a:ea typeface="Roboto"/>
              <a:cs typeface="Roboto"/>
              <a:sym typeface="Roboto"/>
            </a:endParaRPr>
          </a:p>
          <a:p>
            <a:pPr indent="0" lvl="0" marL="0" rtl="0" algn="l">
              <a:spcBef>
                <a:spcPts val="0"/>
              </a:spcBef>
              <a:spcAft>
                <a:spcPts val="0"/>
              </a:spcAft>
              <a:buNone/>
            </a:pPr>
            <a:r>
              <a:rPr b="1" lang="en" sz="1300">
                <a:solidFill>
                  <a:srgbClr val="666666"/>
                </a:solidFill>
                <a:latin typeface="Roboto"/>
                <a:ea typeface="Roboto"/>
                <a:cs typeface="Roboto"/>
                <a:sym typeface="Roboto"/>
              </a:rPr>
              <a:t>Wikipedia </a:t>
            </a:r>
            <a:endParaRPr b="1" sz="1300">
              <a:solidFill>
                <a:srgbClr val="666666"/>
              </a:solidFill>
              <a:latin typeface="Roboto"/>
              <a:ea typeface="Roboto"/>
              <a:cs typeface="Roboto"/>
              <a:sym typeface="Roboto"/>
            </a:endParaRPr>
          </a:p>
          <a:p>
            <a:pPr indent="-311150" lvl="0" marL="457200" rtl="0" algn="l">
              <a:spcBef>
                <a:spcPts val="0"/>
              </a:spcBef>
              <a:spcAft>
                <a:spcPts val="0"/>
              </a:spcAft>
              <a:buClr>
                <a:srgbClr val="666666"/>
              </a:buClr>
              <a:buSzPts val="1300"/>
              <a:buFont typeface="Roboto"/>
              <a:buChar char="●"/>
            </a:pPr>
            <a:r>
              <a:rPr lang="en" sz="1300">
                <a:solidFill>
                  <a:srgbClr val="666666"/>
                </a:solidFill>
                <a:latin typeface="Roboto"/>
                <a:ea typeface="Roboto"/>
                <a:cs typeface="Roboto"/>
                <a:sym typeface="Roboto"/>
              </a:rPr>
              <a:t>Missing information due to different url strings from the original for-loop code</a:t>
            </a:r>
            <a:endParaRPr sz="1300">
              <a:solidFill>
                <a:srgbClr val="666666"/>
              </a:solidFill>
              <a:latin typeface="Roboto"/>
              <a:ea typeface="Roboto"/>
              <a:cs typeface="Roboto"/>
              <a:sym typeface="Roboto"/>
            </a:endParaRPr>
          </a:p>
          <a:p>
            <a:pPr indent="-311150" lvl="0" marL="457200" rtl="0" algn="l">
              <a:spcBef>
                <a:spcPts val="0"/>
              </a:spcBef>
              <a:spcAft>
                <a:spcPts val="0"/>
              </a:spcAft>
              <a:buClr>
                <a:srgbClr val="666666"/>
              </a:buClr>
              <a:buSzPts val="1300"/>
              <a:buFont typeface="Roboto"/>
              <a:buChar char="●"/>
            </a:pPr>
            <a:r>
              <a:rPr lang="en" sz="1300">
                <a:solidFill>
                  <a:srgbClr val="666666"/>
                </a:solidFill>
                <a:latin typeface="Roboto"/>
                <a:ea typeface="Roboto"/>
                <a:cs typeface="Roboto"/>
                <a:sym typeface="Roboto"/>
              </a:rPr>
              <a:t>Revised url strings to obtain missing values</a:t>
            </a:r>
            <a:endParaRPr sz="1300">
              <a:solidFill>
                <a:srgbClr val="666666"/>
              </a:solidFill>
              <a:latin typeface="Roboto"/>
              <a:ea typeface="Roboto"/>
              <a:cs typeface="Roboto"/>
              <a:sym typeface="Roboto"/>
            </a:endParaRPr>
          </a:p>
          <a:p>
            <a:pPr indent="0" lvl="0" marL="0" rtl="0" algn="l">
              <a:spcBef>
                <a:spcPts val="0"/>
              </a:spcBef>
              <a:spcAft>
                <a:spcPts val="0"/>
              </a:spcAft>
              <a:buNone/>
            </a:pPr>
            <a:r>
              <a:t/>
            </a:r>
            <a:endParaRPr sz="1300">
              <a:solidFill>
                <a:srgbClr val="666666"/>
              </a:solidFill>
              <a:latin typeface="Roboto"/>
              <a:ea typeface="Roboto"/>
              <a:cs typeface="Roboto"/>
              <a:sym typeface="Roboto"/>
            </a:endParaRPr>
          </a:p>
          <a:p>
            <a:pPr indent="0" lvl="0" marL="0" rtl="0" algn="l">
              <a:spcBef>
                <a:spcPts val="0"/>
              </a:spcBef>
              <a:spcAft>
                <a:spcPts val="0"/>
              </a:spcAft>
              <a:buNone/>
            </a:pPr>
            <a:r>
              <a:rPr b="1" lang="en" sz="1300">
                <a:solidFill>
                  <a:srgbClr val="666666"/>
                </a:solidFill>
                <a:latin typeface="Roboto"/>
                <a:ea typeface="Roboto"/>
                <a:cs typeface="Roboto"/>
                <a:sym typeface="Roboto"/>
              </a:rPr>
              <a:t>Google Search</a:t>
            </a:r>
            <a:endParaRPr b="1" sz="1300">
              <a:solidFill>
                <a:srgbClr val="666666"/>
              </a:solidFill>
              <a:latin typeface="Roboto"/>
              <a:ea typeface="Roboto"/>
              <a:cs typeface="Roboto"/>
              <a:sym typeface="Roboto"/>
            </a:endParaRPr>
          </a:p>
          <a:p>
            <a:pPr indent="-311150" lvl="0" marL="457200" rtl="0" algn="l">
              <a:spcBef>
                <a:spcPts val="0"/>
              </a:spcBef>
              <a:spcAft>
                <a:spcPts val="0"/>
              </a:spcAft>
              <a:buClr>
                <a:srgbClr val="666666"/>
              </a:buClr>
              <a:buSzPts val="1300"/>
              <a:buFont typeface="Roboto"/>
              <a:buChar char="●"/>
            </a:pPr>
            <a:r>
              <a:rPr lang="en" sz="1300">
                <a:solidFill>
                  <a:srgbClr val="666666"/>
                </a:solidFill>
                <a:latin typeface="Roboto"/>
                <a:ea typeface="Roboto"/>
                <a:cs typeface="Roboto"/>
                <a:sym typeface="Roboto"/>
              </a:rPr>
              <a:t>Ran lambda functions on each row of dataframe multiple times to create new columns </a:t>
            </a:r>
            <a:endParaRPr sz="1300">
              <a:solidFill>
                <a:srgbClr val="666666"/>
              </a:solidFill>
              <a:latin typeface="Roboto"/>
              <a:ea typeface="Roboto"/>
              <a:cs typeface="Roboto"/>
              <a:sym typeface="Roboto"/>
            </a:endParaRPr>
          </a:p>
          <a:p>
            <a:pPr indent="-298450" lvl="0" marL="457200" rtl="0" algn="l">
              <a:spcBef>
                <a:spcPts val="0"/>
              </a:spcBef>
              <a:spcAft>
                <a:spcPts val="0"/>
              </a:spcAft>
              <a:buClr>
                <a:srgbClr val="666666"/>
              </a:buClr>
              <a:buSzPts val="1100"/>
              <a:buFont typeface="Roboto"/>
              <a:buChar char="●"/>
            </a:pPr>
            <a:r>
              <a:rPr lang="en" sz="1300">
                <a:solidFill>
                  <a:srgbClr val="666666"/>
                </a:solidFill>
                <a:latin typeface="Roboto"/>
                <a:ea typeface="Roboto"/>
                <a:cs typeface="Roboto"/>
                <a:sym typeface="Roboto"/>
              </a:rPr>
              <a:t>Used keyword extraction to output both categorical data (Y/N) and string/integer data (temperatures/visitor numbers etc.)</a:t>
            </a:r>
            <a:endParaRPr sz="1300">
              <a:solidFill>
                <a:srgbClr val="666666"/>
              </a:solidFill>
              <a:latin typeface="Roboto"/>
              <a:ea typeface="Roboto"/>
              <a:cs typeface="Roboto"/>
              <a:sym typeface="Roboto"/>
            </a:endParaRPr>
          </a:p>
          <a:p>
            <a:pPr indent="-311150" lvl="0" marL="457200" rtl="0" algn="l">
              <a:spcBef>
                <a:spcPts val="0"/>
              </a:spcBef>
              <a:spcAft>
                <a:spcPts val="0"/>
              </a:spcAft>
              <a:buClr>
                <a:srgbClr val="666666"/>
              </a:buClr>
              <a:buSzPts val="1300"/>
              <a:buFont typeface="Roboto"/>
              <a:buChar char="●"/>
            </a:pPr>
            <a:r>
              <a:rPr lang="en" sz="1300">
                <a:solidFill>
                  <a:srgbClr val="666666"/>
                </a:solidFill>
                <a:latin typeface="Roboto"/>
                <a:ea typeface="Roboto"/>
                <a:cs typeface="Roboto"/>
                <a:sym typeface="Roboto"/>
              </a:rPr>
              <a:t>Manually input N/A values by going back to the google search website and searching for the values</a:t>
            </a:r>
            <a:endParaRPr sz="1300">
              <a:solidFill>
                <a:srgbClr val="666666"/>
              </a:solidFill>
              <a:latin typeface="Roboto"/>
              <a:ea typeface="Roboto"/>
              <a:cs typeface="Roboto"/>
              <a:sym typeface="Robo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7"/>
          <p:cNvSpPr txBox="1"/>
          <p:nvPr>
            <p:ph type="title"/>
          </p:nvPr>
        </p:nvSpPr>
        <p:spPr>
          <a:xfrm>
            <a:off x="98250" y="16350"/>
            <a:ext cx="8826600" cy="602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b="1" lang="en"/>
              <a:t>Exploratory Data Analysis - World Map</a:t>
            </a:r>
            <a:endParaRPr b="1"/>
          </a:p>
        </p:txBody>
      </p:sp>
      <p:pic>
        <p:nvPicPr>
          <p:cNvPr id="140" name="Google Shape;140;p27"/>
          <p:cNvPicPr preferRelativeResize="0"/>
          <p:nvPr/>
        </p:nvPicPr>
        <p:blipFill rotWithShape="1">
          <a:blip r:embed="rId3">
            <a:alphaModFix/>
          </a:blip>
          <a:srcRect b="0" l="0" r="0" t="14595"/>
          <a:stretch/>
        </p:blipFill>
        <p:spPr>
          <a:xfrm>
            <a:off x="1896538" y="1088000"/>
            <a:ext cx="5230026" cy="362467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28"/>
          <p:cNvSpPr txBox="1"/>
          <p:nvPr>
            <p:ph type="title"/>
          </p:nvPr>
        </p:nvSpPr>
        <p:spPr>
          <a:xfrm>
            <a:off x="98250" y="16350"/>
            <a:ext cx="8826600" cy="602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b="1" lang="en"/>
              <a:t>Exploratory Data Analysis - Key Patterns</a:t>
            </a:r>
            <a:endParaRPr b="1"/>
          </a:p>
        </p:txBody>
      </p:sp>
      <p:pic>
        <p:nvPicPr>
          <p:cNvPr id="146" name="Google Shape;146;p28"/>
          <p:cNvPicPr preferRelativeResize="0"/>
          <p:nvPr/>
        </p:nvPicPr>
        <p:blipFill>
          <a:blip r:embed="rId3">
            <a:alphaModFix/>
          </a:blip>
          <a:stretch>
            <a:fillRect/>
          </a:stretch>
        </p:blipFill>
        <p:spPr>
          <a:xfrm>
            <a:off x="355900" y="1265725"/>
            <a:ext cx="3824349" cy="2950124"/>
          </a:xfrm>
          <a:prstGeom prst="rect">
            <a:avLst/>
          </a:prstGeom>
          <a:noFill/>
          <a:ln>
            <a:noFill/>
          </a:ln>
        </p:spPr>
      </p:pic>
      <p:pic>
        <p:nvPicPr>
          <p:cNvPr id="147" name="Google Shape;147;p28"/>
          <p:cNvPicPr preferRelativeResize="0"/>
          <p:nvPr/>
        </p:nvPicPr>
        <p:blipFill>
          <a:blip r:embed="rId4">
            <a:alphaModFix/>
          </a:blip>
          <a:stretch>
            <a:fillRect/>
          </a:stretch>
        </p:blipFill>
        <p:spPr>
          <a:xfrm>
            <a:off x="4537150" y="1265725"/>
            <a:ext cx="4387704" cy="295012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29"/>
          <p:cNvSpPr txBox="1"/>
          <p:nvPr>
            <p:ph type="title"/>
          </p:nvPr>
        </p:nvSpPr>
        <p:spPr>
          <a:xfrm>
            <a:off x="98250" y="16350"/>
            <a:ext cx="8826600" cy="602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b="1" lang="en"/>
              <a:t>Exploratory Data Analysis - Word Cloud</a:t>
            </a:r>
            <a:endParaRPr b="1"/>
          </a:p>
        </p:txBody>
      </p:sp>
      <p:pic>
        <p:nvPicPr>
          <p:cNvPr id="153" name="Google Shape;153;p29"/>
          <p:cNvPicPr preferRelativeResize="0"/>
          <p:nvPr/>
        </p:nvPicPr>
        <p:blipFill rotWithShape="1">
          <a:blip r:embed="rId3">
            <a:alphaModFix/>
          </a:blip>
          <a:srcRect b="0" l="0" r="0" t="891"/>
          <a:stretch/>
        </p:blipFill>
        <p:spPr>
          <a:xfrm>
            <a:off x="517650" y="1287000"/>
            <a:ext cx="3547649" cy="3526599"/>
          </a:xfrm>
          <a:prstGeom prst="rect">
            <a:avLst/>
          </a:prstGeom>
          <a:noFill/>
          <a:ln>
            <a:noFill/>
          </a:ln>
        </p:spPr>
      </p:pic>
      <p:pic>
        <p:nvPicPr>
          <p:cNvPr id="154" name="Google Shape;154;p29"/>
          <p:cNvPicPr preferRelativeResize="0"/>
          <p:nvPr/>
        </p:nvPicPr>
        <p:blipFill>
          <a:blip r:embed="rId4">
            <a:alphaModFix/>
          </a:blip>
          <a:stretch>
            <a:fillRect/>
          </a:stretch>
        </p:blipFill>
        <p:spPr>
          <a:xfrm>
            <a:off x="4835300" y="1287041"/>
            <a:ext cx="3547649" cy="3526510"/>
          </a:xfrm>
          <a:prstGeom prst="rect">
            <a:avLst/>
          </a:prstGeom>
          <a:noFill/>
          <a:ln>
            <a:noFill/>
          </a:ln>
        </p:spPr>
      </p:pic>
      <p:sp>
        <p:nvSpPr>
          <p:cNvPr id="155" name="Google Shape;155;p29"/>
          <p:cNvSpPr txBox="1"/>
          <p:nvPr/>
        </p:nvSpPr>
        <p:spPr>
          <a:xfrm>
            <a:off x="1699125" y="886800"/>
            <a:ext cx="1184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666666"/>
                </a:solidFill>
                <a:latin typeface="Roboto"/>
                <a:ea typeface="Roboto"/>
                <a:cs typeface="Roboto"/>
                <a:sym typeface="Roboto"/>
              </a:rPr>
              <a:t>[TripAdvisor]</a:t>
            </a:r>
            <a:endParaRPr>
              <a:solidFill>
                <a:srgbClr val="666666"/>
              </a:solidFill>
              <a:latin typeface="Roboto"/>
              <a:ea typeface="Roboto"/>
              <a:cs typeface="Roboto"/>
              <a:sym typeface="Roboto"/>
            </a:endParaRPr>
          </a:p>
        </p:txBody>
      </p:sp>
      <p:sp>
        <p:nvSpPr>
          <p:cNvPr id="156" name="Google Shape;156;p29"/>
          <p:cNvSpPr txBox="1"/>
          <p:nvPr/>
        </p:nvSpPr>
        <p:spPr>
          <a:xfrm>
            <a:off x="6050225" y="886800"/>
            <a:ext cx="1117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666666"/>
                </a:solidFill>
                <a:latin typeface="Roboto"/>
                <a:ea typeface="Roboto"/>
                <a:cs typeface="Roboto"/>
                <a:sym typeface="Roboto"/>
              </a:rPr>
              <a:t>[Wikipedia]</a:t>
            </a:r>
            <a:endParaRPr>
              <a:solidFill>
                <a:srgbClr val="666666"/>
              </a:solidFill>
              <a:latin typeface="Roboto"/>
              <a:ea typeface="Roboto"/>
              <a:cs typeface="Roboto"/>
              <a:sym typeface="Robo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30"/>
          <p:cNvSpPr/>
          <p:nvPr/>
        </p:nvSpPr>
        <p:spPr>
          <a:xfrm>
            <a:off x="4749125" y="3960688"/>
            <a:ext cx="3357600" cy="820200"/>
          </a:xfrm>
          <a:prstGeom prst="roundRect">
            <a:avLst>
              <a:gd fmla="val 16667" name="adj"/>
            </a:avLst>
          </a:prstGeom>
          <a:gradFill>
            <a:gsLst>
              <a:gs pos="0">
                <a:srgbClr val="EAD1DC"/>
              </a:gs>
              <a:gs pos="100000">
                <a:srgbClr val="70A4D5"/>
              </a:gs>
            </a:gsLst>
            <a:lin ang="5400700" scaled="0"/>
          </a:gradFill>
          <a:ln cap="flat" cmpd="sng" w="9525">
            <a:solidFill>
              <a:srgbClr val="FFFFF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30"/>
          <p:cNvSpPr/>
          <p:nvPr/>
        </p:nvSpPr>
        <p:spPr>
          <a:xfrm>
            <a:off x="971875" y="3972813"/>
            <a:ext cx="3357600" cy="820200"/>
          </a:xfrm>
          <a:prstGeom prst="roundRect">
            <a:avLst>
              <a:gd fmla="val 16667" name="adj"/>
            </a:avLst>
          </a:prstGeom>
          <a:gradFill>
            <a:gsLst>
              <a:gs pos="0">
                <a:srgbClr val="EAD1DC"/>
              </a:gs>
              <a:gs pos="100000">
                <a:srgbClr val="70A4D5"/>
              </a:gs>
            </a:gsLst>
            <a:lin ang="5400700" scaled="0"/>
          </a:gradFill>
          <a:ln cap="flat" cmpd="sng" w="9525">
            <a:solidFill>
              <a:srgbClr val="FFFFF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30"/>
          <p:cNvSpPr/>
          <p:nvPr/>
        </p:nvSpPr>
        <p:spPr>
          <a:xfrm>
            <a:off x="4749125" y="2933238"/>
            <a:ext cx="3357600" cy="820200"/>
          </a:xfrm>
          <a:prstGeom prst="roundRect">
            <a:avLst>
              <a:gd fmla="val 16667" name="adj"/>
            </a:avLst>
          </a:prstGeom>
          <a:gradFill>
            <a:gsLst>
              <a:gs pos="0">
                <a:srgbClr val="EAD1DC"/>
              </a:gs>
              <a:gs pos="100000">
                <a:srgbClr val="70A4D5"/>
              </a:gs>
            </a:gsLst>
            <a:lin ang="5400700" scaled="0"/>
          </a:gradFill>
          <a:ln cap="flat" cmpd="sng" w="9525">
            <a:solidFill>
              <a:srgbClr val="FFFFF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30"/>
          <p:cNvSpPr/>
          <p:nvPr/>
        </p:nvSpPr>
        <p:spPr>
          <a:xfrm>
            <a:off x="944125" y="2933238"/>
            <a:ext cx="3357600" cy="820200"/>
          </a:xfrm>
          <a:prstGeom prst="roundRect">
            <a:avLst>
              <a:gd fmla="val 16667" name="adj"/>
            </a:avLst>
          </a:prstGeom>
          <a:gradFill>
            <a:gsLst>
              <a:gs pos="0">
                <a:srgbClr val="EAD1DC"/>
              </a:gs>
              <a:gs pos="100000">
                <a:srgbClr val="70A4D5"/>
              </a:gs>
            </a:gsLst>
            <a:lin ang="5400700" scaled="0"/>
          </a:gradFill>
          <a:ln cap="flat" cmpd="sng" w="9525">
            <a:solidFill>
              <a:srgbClr val="FFFFF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30"/>
          <p:cNvSpPr/>
          <p:nvPr/>
        </p:nvSpPr>
        <p:spPr>
          <a:xfrm>
            <a:off x="4749125" y="1953413"/>
            <a:ext cx="3357600" cy="820200"/>
          </a:xfrm>
          <a:prstGeom prst="roundRect">
            <a:avLst>
              <a:gd fmla="val 16667" name="adj"/>
            </a:avLst>
          </a:prstGeom>
          <a:gradFill>
            <a:gsLst>
              <a:gs pos="0">
                <a:srgbClr val="EAD1DC"/>
              </a:gs>
              <a:gs pos="100000">
                <a:srgbClr val="70A4D5"/>
              </a:gs>
            </a:gsLst>
            <a:lin ang="5400700" scaled="0"/>
          </a:gra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30"/>
          <p:cNvSpPr/>
          <p:nvPr/>
        </p:nvSpPr>
        <p:spPr>
          <a:xfrm>
            <a:off x="944125" y="1953413"/>
            <a:ext cx="3357600" cy="820200"/>
          </a:xfrm>
          <a:prstGeom prst="roundRect">
            <a:avLst>
              <a:gd fmla="val 16667" name="adj"/>
            </a:avLst>
          </a:prstGeom>
          <a:gradFill>
            <a:gsLst>
              <a:gs pos="0">
                <a:srgbClr val="EAD1DC"/>
              </a:gs>
              <a:gs pos="100000">
                <a:srgbClr val="70A4D5"/>
              </a:gs>
            </a:gsLst>
            <a:lin ang="5400700" scaled="0"/>
          </a:gradFill>
          <a:ln cap="flat" cmpd="sng" w="9525">
            <a:solidFill>
              <a:srgbClr val="FFFFF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30"/>
          <p:cNvSpPr/>
          <p:nvPr/>
        </p:nvSpPr>
        <p:spPr>
          <a:xfrm>
            <a:off x="4749125" y="973588"/>
            <a:ext cx="3357600" cy="820200"/>
          </a:xfrm>
          <a:prstGeom prst="roundRect">
            <a:avLst>
              <a:gd fmla="val 16667" name="adj"/>
            </a:avLst>
          </a:prstGeom>
          <a:gradFill>
            <a:gsLst>
              <a:gs pos="0">
                <a:srgbClr val="EAD1DC"/>
              </a:gs>
              <a:gs pos="100000">
                <a:srgbClr val="70A4D5"/>
              </a:gs>
            </a:gsLst>
            <a:lin ang="5400700" scaled="0"/>
          </a:gradFill>
          <a:ln cap="flat" cmpd="sng" w="9525">
            <a:solidFill>
              <a:srgbClr val="FFFFF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30"/>
          <p:cNvSpPr txBox="1"/>
          <p:nvPr>
            <p:ph type="title"/>
          </p:nvPr>
        </p:nvSpPr>
        <p:spPr>
          <a:xfrm>
            <a:off x="98250" y="16350"/>
            <a:ext cx="8826600" cy="602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b="1" lang="en"/>
              <a:t>Models</a:t>
            </a:r>
            <a:endParaRPr b="1"/>
          </a:p>
        </p:txBody>
      </p:sp>
      <p:sp>
        <p:nvSpPr>
          <p:cNvPr id="169" name="Google Shape;169;p30"/>
          <p:cNvSpPr/>
          <p:nvPr/>
        </p:nvSpPr>
        <p:spPr>
          <a:xfrm>
            <a:off x="944125" y="973588"/>
            <a:ext cx="3357600" cy="820200"/>
          </a:xfrm>
          <a:prstGeom prst="roundRect">
            <a:avLst>
              <a:gd fmla="val 16667" name="adj"/>
            </a:avLst>
          </a:prstGeom>
          <a:gradFill>
            <a:gsLst>
              <a:gs pos="0">
                <a:srgbClr val="EAD1DC"/>
              </a:gs>
              <a:gs pos="100000">
                <a:srgbClr val="70A4D5"/>
              </a:gs>
            </a:gsLst>
            <a:lin ang="5400700" scaled="0"/>
          </a:gradFill>
          <a:ln cap="flat" cmpd="sng" w="9525">
            <a:solidFill>
              <a:srgbClr val="FFFFF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30"/>
          <p:cNvSpPr txBox="1"/>
          <p:nvPr/>
        </p:nvSpPr>
        <p:spPr>
          <a:xfrm>
            <a:off x="916374" y="1142488"/>
            <a:ext cx="34131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600">
                <a:solidFill>
                  <a:schemeClr val="lt1"/>
                </a:solidFill>
                <a:latin typeface="Roboto"/>
                <a:ea typeface="Roboto"/>
                <a:cs typeface="Roboto"/>
                <a:sym typeface="Roboto"/>
              </a:rPr>
              <a:t>Latent Dirichlet Allocation (LDA)</a:t>
            </a:r>
            <a:endParaRPr sz="1600">
              <a:solidFill>
                <a:schemeClr val="lt1"/>
              </a:solidFill>
              <a:latin typeface="Roboto"/>
              <a:ea typeface="Roboto"/>
              <a:cs typeface="Roboto"/>
              <a:sym typeface="Roboto"/>
            </a:endParaRPr>
          </a:p>
        </p:txBody>
      </p:sp>
      <p:sp>
        <p:nvSpPr>
          <p:cNvPr id="171" name="Google Shape;171;p30"/>
          <p:cNvSpPr txBox="1"/>
          <p:nvPr/>
        </p:nvSpPr>
        <p:spPr>
          <a:xfrm>
            <a:off x="1471675" y="2036775"/>
            <a:ext cx="23025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600">
                <a:solidFill>
                  <a:schemeClr val="lt1"/>
                </a:solidFill>
                <a:latin typeface="Roboto"/>
                <a:ea typeface="Roboto"/>
                <a:cs typeface="Roboto"/>
                <a:sym typeface="Roboto"/>
              </a:rPr>
              <a:t>Hierarchical Clustering (numeric features)</a:t>
            </a:r>
            <a:endParaRPr sz="1600">
              <a:solidFill>
                <a:schemeClr val="lt1"/>
              </a:solidFill>
              <a:latin typeface="Roboto"/>
              <a:ea typeface="Roboto"/>
              <a:cs typeface="Roboto"/>
              <a:sym typeface="Roboto"/>
            </a:endParaRPr>
          </a:p>
        </p:txBody>
      </p:sp>
      <p:sp>
        <p:nvSpPr>
          <p:cNvPr id="172" name="Google Shape;172;p30"/>
          <p:cNvSpPr txBox="1"/>
          <p:nvPr/>
        </p:nvSpPr>
        <p:spPr>
          <a:xfrm>
            <a:off x="1581623" y="3153450"/>
            <a:ext cx="20826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600">
                <a:solidFill>
                  <a:schemeClr val="lt1"/>
                </a:solidFill>
                <a:latin typeface="Roboto"/>
                <a:ea typeface="Roboto"/>
                <a:cs typeface="Roboto"/>
                <a:sym typeface="Roboto"/>
              </a:rPr>
              <a:t>Feature Engineering</a:t>
            </a:r>
            <a:endParaRPr sz="1600">
              <a:solidFill>
                <a:schemeClr val="lt1"/>
              </a:solidFill>
              <a:latin typeface="Roboto"/>
              <a:ea typeface="Roboto"/>
              <a:cs typeface="Roboto"/>
              <a:sym typeface="Roboto"/>
            </a:endParaRPr>
          </a:p>
        </p:txBody>
      </p:sp>
      <p:sp>
        <p:nvSpPr>
          <p:cNvPr id="173" name="Google Shape;173;p30"/>
          <p:cNvSpPr txBox="1"/>
          <p:nvPr/>
        </p:nvSpPr>
        <p:spPr>
          <a:xfrm>
            <a:off x="1687077" y="4167375"/>
            <a:ext cx="1927200" cy="431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lt1"/>
                </a:solidFill>
                <a:latin typeface="Roboto"/>
                <a:ea typeface="Roboto"/>
                <a:cs typeface="Roboto"/>
                <a:sym typeface="Roboto"/>
              </a:rPr>
              <a:t>BERTopic</a:t>
            </a:r>
            <a:r>
              <a:rPr lang="en" sz="1600">
                <a:solidFill>
                  <a:schemeClr val="lt1"/>
                </a:solidFill>
                <a:latin typeface="Roboto"/>
                <a:ea typeface="Roboto"/>
                <a:cs typeface="Roboto"/>
                <a:sym typeface="Roboto"/>
              </a:rPr>
              <a:t> (all text)</a:t>
            </a:r>
            <a:endParaRPr sz="1600">
              <a:solidFill>
                <a:schemeClr val="lt1"/>
              </a:solidFill>
              <a:latin typeface="Roboto"/>
              <a:ea typeface="Roboto"/>
              <a:cs typeface="Roboto"/>
              <a:sym typeface="Roboto"/>
            </a:endParaRPr>
          </a:p>
        </p:txBody>
      </p:sp>
      <p:sp>
        <p:nvSpPr>
          <p:cNvPr id="174" name="Google Shape;174;p30"/>
          <p:cNvSpPr txBox="1"/>
          <p:nvPr/>
        </p:nvSpPr>
        <p:spPr>
          <a:xfrm>
            <a:off x="5785481" y="3127800"/>
            <a:ext cx="12849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600">
                <a:solidFill>
                  <a:schemeClr val="lt1"/>
                </a:solidFill>
                <a:latin typeface="Roboto"/>
                <a:ea typeface="Roboto"/>
                <a:cs typeface="Roboto"/>
                <a:sym typeface="Roboto"/>
              </a:rPr>
              <a:t>Word2Vec</a:t>
            </a:r>
            <a:endParaRPr sz="1600">
              <a:solidFill>
                <a:schemeClr val="lt1"/>
              </a:solidFill>
              <a:latin typeface="Roboto"/>
              <a:ea typeface="Roboto"/>
              <a:cs typeface="Roboto"/>
              <a:sym typeface="Roboto"/>
            </a:endParaRPr>
          </a:p>
        </p:txBody>
      </p:sp>
      <p:sp>
        <p:nvSpPr>
          <p:cNvPr id="175" name="Google Shape;175;p30"/>
          <p:cNvSpPr txBox="1"/>
          <p:nvPr/>
        </p:nvSpPr>
        <p:spPr>
          <a:xfrm>
            <a:off x="5911631" y="4155850"/>
            <a:ext cx="10326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600">
                <a:solidFill>
                  <a:schemeClr val="lt1"/>
                </a:solidFill>
                <a:latin typeface="Roboto"/>
                <a:ea typeface="Roboto"/>
                <a:cs typeface="Roboto"/>
                <a:sym typeface="Roboto"/>
              </a:rPr>
              <a:t>K-Means</a:t>
            </a:r>
            <a:endParaRPr sz="1600">
              <a:solidFill>
                <a:schemeClr val="lt1"/>
              </a:solidFill>
              <a:latin typeface="Roboto"/>
              <a:ea typeface="Roboto"/>
              <a:cs typeface="Roboto"/>
              <a:sym typeface="Roboto"/>
            </a:endParaRPr>
          </a:p>
        </p:txBody>
      </p:sp>
      <p:sp>
        <p:nvSpPr>
          <p:cNvPr id="176" name="Google Shape;176;p30"/>
          <p:cNvSpPr txBox="1"/>
          <p:nvPr/>
        </p:nvSpPr>
        <p:spPr>
          <a:xfrm>
            <a:off x="5911623" y="1168138"/>
            <a:ext cx="10326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600">
                <a:solidFill>
                  <a:schemeClr val="lt1"/>
                </a:solidFill>
                <a:latin typeface="Roboto"/>
                <a:ea typeface="Roboto"/>
                <a:cs typeface="Roboto"/>
                <a:sym typeface="Roboto"/>
              </a:rPr>
              <a:t>DBSCAN</a:t>
            </a:r>
            <a:endParaRPr sz="1600">
              <a:solidFill>
                <a:schemeClr val="lt1"/>
              </a:solidFill>
              <a:latin typeface="Roboto"/>
              <a:ea typeface="Roboto"/>
              <a:cs typeface="Roboto"/>
              <a:sym typeface="Roboto"/>
            </a:endParaRPr>
          </a:p>
        </p:txBody>
      </p:sp>
      <p:sp>
        <p:nvSpPr>
          <p:cNvPr id="177" name="Google Shape;177;p30"/>
          <p:cNvSpPr txBox="1"/>
          <p:nvPr/>
        </p:nvSpPr>
        <p:spPr>
          <a:xfrm>
            <a:off x="4968275" y="2024975"/>
            <a:ext cx="29193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600">
                <a:solidFill>
                  <a:schemeClr val="lt1"/>
                </a:solidFill>
                <a:latin typeface="Roboto"/>
                <a:ea typeface="Roboto"/>
                <a:cs typeface="Roboto"/>
                <a:sym typeface="Roboto"/>
              </a:rPr>
              <a:t>BERTopic </a:t>
            </a:r>
            <a:endParaRPr sz="1600">
              <a:solidFill>
                <a:schemeClr val="lt1"/>
              </a:solidFill>
              <a:latin typeface="Roboto"/>
              <a:ea typeface="Roboto"/>
              <a:cs typeface="Roboto"/>
              <a:sym typeface="Roboto"/>
            </a:endParaRPr>
          </a:p>
          <a:p>
            <a:pPr indent="0" lvl="0" marL="0" rtl="0" algn="ctr">
              <a:spcBef>
                <a:spcPts val="0"/>
              </a:spcBef>
              <a:spcAft>
                <a:spcPts val="0"/>
              </a:spcAft>
              <a:buNone/>
            </a:pPr>
            <a:r>
              <a:rPr lang="en" sz="1600">
                <a:solidFill>
                  <a:schemeClr val="lt1"/>
                </a:solidFill>
                <a:latin typeface="Roboto"/>
                <a:ea typeface="Roboto"/>
                <a:cs typeface="Roboto"/>
                <a:sym typeface="Roboto"/>
              </a:rPr>
              <a:t>(Wikipedia &amp; Double-Pass)</a:t>
            </a:r>
            <a:endParaRPr sz="1600">
              <a:solidFill>
                <a:schemeClr val="lt1"/>
              </a:solidFill>
              <a:latin typeface="Roboto"/>
              <a:ea typeface="Roboto"/>
              <a:cs typeface="Roboto"/>
              <a:sym typeface="Roboto"/>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1A237E"/>
      </a:accent5>
      <a:accent6>
        <a:srgbClr val="F4B400"/>
      </a:accent6>
      <a:hlink>
        <a:srgbClr val="1A237E"/>
      </a:hlink>
      <a:folHlink>
        <a:srgbClr val="1A237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1A237E"/>
      </a:accent5>
      <a:accent6>
        <a:srgbClr val="F4B400"/>
      </a:accent6>
      <a:hlink>
        <a:srgbClr val="1A237E"/>
      </a:hlink>
      <a:folHlink>
        <a:srgbClr val="1A237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